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85A4AE-7E6B-4EB8-9196-D0561628FCC4}" type="datetimeFigureOut">
              <a:rPr lang="fa-IR" smtClean="0"/>
              <a:pPr/>
              <a:t>1437/03/20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1437/03/20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1437/03/20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1437/03/20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1437/03/20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1437/03/20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1437/03/20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1437/03/20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1437/03/20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1437/03/20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5A4AE-7E6B-4EB8-9196-D0561628FCC4}" type="datetimeFigureOut">
              <a:rPr lang="fa-IR" smtClean="0"/>
              <a:pPr/>
              <a:t>1437/03/20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785A4AE-7E6B-4EB8-9196-D0561628FCC4}" type="datetimeFigureOut">
              <a:rPr lang="fa-IR" smtClean="0"/>
              <a:pPr/>
              <a:t>1437/03/20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/>
              <a:t>احیای قلبی ریوی پایه(</a:t>
            </a:r>
            <a:r>
              <a:rPr lang="en-US" b="1" dirty="0" smtClean="0"/>
              <a:t>BLS</a:t>
            </a:r>
            <a:r>
              <a:rPr lang="fa-IR" b="1" dirty="0" smtClean="0"/>
              <a:t>)</a:t>
            </a:r>
            <a:endParaRPr lang="fa-I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مرحله سوم: حمایتها </a:t>
            </a:r>
            <a:r>
              <a:rPr lang="fa-IR" dirty="0"/>
              <a:t>و اقدامات طولانی مدت حفظ </a:t>
            </a:r>
            <a:r>
              <a:rPr lang="fa-IR" dirty="0" smtClean="0"/>
              <a:t>حیات</a:t>
            </a:r>
          </a:p>
          <a:p>
            <a:r>
              <a:rPr lang="fa-IR" dirty="0"/>
              <a:t>که این مرحله خود شامل سه </a:t>
            </a:r>
            <a:r>
              <a:rPr lang="fa-IR" dirty="0" smtClean="0"/>
              <a:t>مرحله</a:t>
            </a:r>
            <a:r>
              <a:rPr lang="fa-IR" dirty="0"/>
              <a:t> ارزیابی مکرر بیمار </a:t>
            </a:r>
            <a:r>
              <a:rPr lang="fa-IR" dirty="0" smtClean="0"/>
              <a:t>و</a:t>
            </a:r>
            <a:r>
              <a:rPr lang="fa-IR" dirty="0"/>
              <a:t> </a:t>
            </a:r>
            <a:r>
              <a:rPr lang="fa-IR" dirty="0" smtClean="0"/>
              <a:t>اندازه گیری </a:t>
            </a:r>
            <a:r>
              <a:rPr lang="fa-IR" dirty="0"/>
              <a:t>متناوب علائم </a:t>
            </a:r>
            <a:r>
              <a:rPr lang="fa-IR" dirty="0" smtClean="0"/>
              <a:t>حیاتی</a:t>
            </a:r>
          </a:p>
          <a:p>
            <a:pPr>
              <a:buNone/>
            </a:pPr>
            <a:r>
              <a:rPr lang="fa-IR" dirty="0" smtClean="0"/>
              <a:t> تصحیح </a:t>
            </a:r>
            <a:r>
              <a:rPr lang="fa-IR" dirty="0"/>
              <a:t>علل احتمالی و </a:t>
            </a:r>
            <a:r>
              <a:rPr lang="fa-IR" dirty="0" smtClean="0"/>
              <a:t>زمینه ای </a:t>
            </a:r>
            <a:r>
              <a:rPr lang="fa-IR" dirty="0"/>
              <a:t>بروز ایست قلبی- تنفسی و برقراری مجدد عملکرد </a:t>
            </a:r>
            <a:r>
              <a:rPr lang="fa-IR" dirty="0" smtClean="0"/>
              <a:t>مغزی</a:t>
            </a:r>
          </a:p>
          <a:p>
            <a:r>
              <a:rPr lang="fa-IR" dirty="0"/>
              <a:t>مراقبتهای ویژه و پس از احیاء قلبی- ریوی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fa-IR" dirty="0"/>
              <a:t>در صورتی می توان به احیاء مغزی موفقیت آمیز دست یافت که گردش خون و تهویه خود به خودی به سرعت بازگردانده شود.</a:t>
            </a:r>
          </a:p>
          <a:p>
            <a:r>
              <a:rPr lang="fa-IR" dirty="0" smtClean="0"/>
              <a:t>گذشت </a:t>
            </a:r>
            <a:r>
              <a:rPr lang="fa-IR" dirty="0"/>
              <a:t>زمان تمام جنبه </a:t>
            </a:r>
            <a:r>
              <a:rPr lang="fa-IR" dirty="0" smtClean="0"/>
              <a:t>های</a:t>
            </a:r>
            <a:r>
              <a:rPr lang="en-US" dirty="0" smtClean="0"/>
              <a:t> CPR </a:t>
            </a:r>
            <a:r>
              <a:rPr lang="fa-IR" dirty="0" smtClean="0"/>
              <a:t>را تحت تاثیر قرار می دهد و نتیجه نهایی را تعیین می کند. با گذشت هر دقیقه از ایست قلبی- ریوی ، احتمال </a:t>
            </a:r>
            <a:r>
              <a:rPr lang="fa-IR" dirty="0"/>
              <a:t>برگشت به شدت کاهش می یابد . مغز تنها برای ده ثانیه اکسیژن کافی دارد. اگر ضربان قلب و جریان خون متوقف شود . بیمار بعد از </a:t>
            </a:r>
            <a:r>
              <a:rPr lang="fa-IR" dirty="0" smtClean="0"/>
              <a:t>15ثانیه آگاهی خود را ازدست داده و بعد از 30-60 ثانیه تنفس </a:t>
            </a:r>
            <a:r>
              <a:rPr lang="fa-IR" dirty="0"/>
              <a:t>او متوقف خواهد شد . کاهش سطح هوشیاری ، ازبین رفتن نبض وفشارخون </a:t>
            </a:r>
            <a:r>
              <a:rPr lang="fa-IR" dirty="0" smtClean="0"/>
              <a:t>بلافاصله پس </a:t>
            </a:r>
            <a:r>
              <a:rPr lang="fa-IR" dirty="0"/>
              <a:t>از ایست قلبی اتفاق می افتد. هرچه از ایست قلبی بگذرد خطر آسیب مغزی جدی تر شده و بعد </a:t>
            </a:r>
            <a:r>
              <a:rPr lang="fa-IR" dirty="0" smtClean="0"/>
              <a:t>از4-6 دقیقه مرگ </a:t>
            </a:r>
            <a:r>
              <a:rPr lang="fa-IR" dirty="0"/>
              <a:t>مغزی غیرقابل برگشت اتفاق می افتد.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 fontScale="92500"/>
          </a:bodyPr>
          <a:lstStyle/>
          <a:p>
            <a:r>
              <a:rPr lang="fa-IR" dirty="0" smtClean="0"/>
              <a:t>عوامل </a:t>
            </a:r>
            <a:r>
              <a:rPr lang="fa-IR" dirty="0"/>
              <a:t>متعددی می تواند منجر به ایست قلبی- تنفسی شوند. ایست قلبی- تنفسی لزوماً با هم ایجاد نمی شود و گاه ممکن است ابتدا ایست قلبی</a:t>
            </a:r>
          </a:p>
          <a:p>
            <a:r>
              <a:rPr lang="fa-IR" dirty="0"/>
              <a:t>صورت گیرد و به دنبال آن ایست تنفسی ایجاد شود و بر </a:t>
            </a:r>
            <a:r>
              <a:rPr lang="fa-IR" dirty="0" smtClean="0"/>
              <a:t>عکس در </a:t>
            </a:r>
            <a:r>
              <a:rPr lang="fa-IR" dirty="0"/>
              <a:t>صورتی که ابتدا ایست قلبی ایجاد گردد در اثر نرسیدن خون به مرکز تنفس</a:t>
            </a:r>
          </a:p>
          <a:p>
            <a:r>
              <a:rPr lang="fa-IR" dirty="0"/>
              <a:t>و مختل شدن عملکرد آن ، ایست تنفسی ایجاد خواهد شد. در حالی که اگر ابتدا وقفه تنفسی رخ دهد، به واسطة هایپوکسی شدید و </a:t>
            </a:r>
            <a:r>
              <a:rPr lang="fa-IR" dirty="0" smtClean="0"/>
              <a:t>عدم اکسیژن </a:t>
            </a:r>
            <a:r>
              <a:rPr lang="fa-IR" dirty="0"/>
              <a:t>رسانی مناسب به میوکارد ، قلب نیز دچار اختلال شده و ایست قلبی ایجاد میگردد. در گروه سنی بزرگسالان </a:t>
            </a:r>
            <a:r>
              <a:rPr lang="fa-IR" dirty="0" smtClean="0"/>
              <a:t>بالای </a:t>
            </a:r>
            <a:r>
              <a:rPr lang="fa-IR" dirty="0"/>
              <a:t>1 </a:t>
            </a:r>
            <a:r>
              <a:rPr lang="fa-IR" dirty="0" smtClean="0"/>
              <a:t>سال </a:t>
            </a:r>
            <a:r>
              <a:rPr lang="fa-IR" dirty="0"/>
              <a:t>در </a:t>
            </a:r>
            <a:r>
              <a:rPr lang="fa-IR" dirty="0" smtClean="0"/>
              <a:t>اغلب موارد </a:t>
            </a:r>
            <a:r>
              <a:rPr lang="fa-IR" dirty="0"/>
              <a:t>ابتدا اختلال ریتم قلبی و ایست قلبی ایجاد می شود، در حالی که در گروه سنی کودکان </a:t>
            </a:r>
            <a:r>
              <a:rPr lang="fa-IR" dirty="0" smtClean="0"/>
              <a:t>و </a:t>
            </a:r>
            <a:r>
              <a:rPr lang="fa-IR" dirty="0"/>
              <a:t>شیرخوران </a:t>
            </a:r>
            <a:r>
              <a:rPr lang="fa-IR" dirty="0" smtClean="0"/>
              <a:t>زیر یکسال </a:t>
            </a:r>
            <a:r>
              <a:rPr lang="fa-IR" dirty="0"/>
              <a:t>در </a:t>
            </a:r>
            <a:r>
              <a:rPr lang="fa-IR" dirty="0" smtClean="0"/>
              <a:t>اکثرموارد </a:t>
            </a:r>
            <a:r>
              <a:rPr lang="fa-IR" dirty="0"/>
              <a:t>ابتدا اختلالات تنفسی منجر به هیپوکسی و ایست تنفسی شده و سپس ایست قلبی رخ می دهد.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>علل ایست قلبی- تنفسی</a:t>
            </a:r>
            <a:br>
              <a:rPr lang="fa-IR" b="1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مرگ </a:t>
            </a:r>
            <a:r>
              <a:rPr lang="fa-IR" dirty="0"/>
              <a:t>بالینی به حالتی اطلاق می شود که در آن یک فرد دچار ایست قلبی- تنفسی شده و فاقد نبض و تنفس بوده و غیر پاسخگو است، در</a:t>
            </a:r>
          </a:p>
          <a:p>
            <a:r>
              <a:rPr lang="fa-IR" dirty="0"/>
              <a:t>این مرحله آسیب های وارده اغلب قابل برگشت است.</a:t>
            </a:r>
          </a:p>
          <a:p>
            <a:r>
              <a:rPr lang="fa-IR" dirty="0"/>
              <a:t>زمانی که شروع عملیات احیاء با تأخیر صورت گیرد و برقراری گردش خون و تهویه انجام نشود، به علت عدم اکسیژن رسانی به سلولهای </a:t>
            </a:r>
            <a:r>
              <a:rPr lang="fa-IR" dirty="0" smtClean="0"/>
              <a:t>مغزی </a:t>
            </a:r>
            <a:r>
              <a:rPr lang="fa-IR" i="1" dirty="0" smtClean="0"/>
              <a:t>آسیبهای </a:t>
            </a:r>
            <a:r>
              <a:rPr lang="fa-IR" i="1" dirty="0"/>
              <a:t>جبران ناپذیری در مغز ایجاد شده و منجر به مرگ مغزی می گردد. این زمان در واقع همان زمان طلایی </a:t>
            </a:r>
            <a:r>
              <a:rPr lang="fa-IR" i="1" dirty="0" smtClean="0"/>
              <a:t>یا</a:t>
            </a:r>
            <a:r>
              <a:rPr lang="fa-IR" dirty="0" smtClean="0"/>
              <a:t> </a:t>
            </a:r>
            <a:r>
              <a:rPr lang="fa-IR" dirty="0"/>
              <a:t>از لحظه وقوع ایست قلبی- تنفسی 4 </a:t>
            </a:r>
            <a:r>
              <a:rPr lang="fa-IR" dirty="0" smtClean="0"/>
              <a:t>تا6 </a:t>
            </a:r>
            <a:r>
              <a:rPr lang="fa-IR" dirty="0"/>
              <a:t>دقیقه ذکر شده است.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>تعریف مرگ بالینی و مرگ مغزی</a:t>
            </a:r>
            <a:br>
              <a:rPr lang="fa-IR" b="1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1 - عدم </a:t>
            </a:r>
            <a:r>
              <a:rPr lang="fa-IR" dirty="0" smtClean="0"/>
              <a:t>پاسخگوی(</a:t>
            </a:r>
            <a:r>
              <a:rPr lang="en-US" dirty="0" smtClean="0"/>
              <a:t> (</a:t>
            </a:r>
            <a:r>
              <a:rPr lang="en-US" i="1" dirty="0" err="1" smtClean="0"/>
              <a:t>Unresponsivness</a:t>
            </a:r>
            <a:endParaRPr lang="fa-IR" i="1" dirty="0" smtClean="0"/>
          </a:p>
          <a:p>
            <a:r>
              <a:rPr lang="fa-IR" dirty="0" smtClean="0"/>
              <a:t>2- </a:t>
            </a:r>
            <a:r>
              <a:rPr lang="fa-IR" dirty="0"/>
              <a:t>آپنه </a:t>
            </a:r>
            <a:r>
              <a:rPr lang="fa-IR" dirty="0" smtClean="0"/>
              <a:t>( </a:t>
            </a:r>
            <a:r>
              <a:rPr lang="en-US" i="1" dirty="0" smtClean="0"/>
              <a:t>gasping</a:t>
            </a:r>
            <a:r>
              <a:rPr lang="fa-IR" i="1" dirty="0" smtClean="0"/>
              <a:t>)</a:t>
            </a:r>
          </a:p>
          <a:p>
            <a:r>
              <a:rPr lang="fa-IR" dirty="0" smtClean="0"/>
              <a:t>3- </a:t>
            </a:r>
            <a:r>
              <a:rPr lang="fa-IR" dirty="0"/>
              <a:t>عدم وجود </a:t>
            </a:r>
            <a:r>
              <a:rPr lang="fa-IR" dirty="0" smtClean="0"/>
              <a:t>نبض</a:t>
            </a:r>
            <a:r>
              <a:rPr lang="en-US" dirty="0" smtClean="0"/>
              <a:t> (</a:t>
            </a:r>
            <a:r>
              <a:rPr lang="en-US" i="1" dirty="0" err="1" smtClean="0"/>
              <a:t>Pulselessness</a:t>
            </a:r>
            <a:r>
              <a:rPr lang="en-US" i="1" dirty="0"/>
              <a:t>)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b="1" dirty="0"/>
              <a:t>تظاهرات بالینی ایست قلبی – ریوی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fa-IR" dirty="0"/>
              <a:t>نکته</a:t>
            </a:r>
          </a:p>
          <a:p>
            <a:r>
              <a:rPr lang="fa-IR" dirty="0"/>
              <a:t>موفقیت احیا قلبی- ریوی در گروه انجام صحیح و اصولی اقدامات حمایت حیاتی پایه به ویژه فشردن قفسه سینه با کیفیت بالا می باشد.</a:t>
            </a:r>
          </a:p>
          <a:p>
            <a:r>
              <a:rPr lang="fa-IR" dirty="0"/>
              <a:t>در ادامه شما الگوریتم حمایت حیاتی پایه در بزرگسالان و نکات مهم آن را مشاهده می کنید.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Captur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2157413"/>
            <a:ext cx="7419975" cy="317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4000" b="1" dirty="0" smtClean="0"/>
          </a:p>
          <a:p>
            <a:endParaRPr lang="fa-IR" sz="4000" b="1" dirty="0"/>
          </a:p>
          <a:p>
            <a:r>
              <a:rPr lang="fa-IR" sz="4000" b="1" dirty="0" smtClean="0"/>
              <a:t>قبل از انجام هر اقدامی از ایمنی خود اطمینان حاصل کنید</a:t>
            </a:r>
            <a:endParaRPr lang="fa-IR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/>
              <a:t>الگوریتم حمایت حیاتی پایه بزرگسالان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86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نکات مهم در حمایت حیاتی پایه بزرگسالان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928662" y="357166"/>
            <a:ext cx="71438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برای </a:t>
            </a:r>
            <a:r>
              <a:rPr lang="fa-IR" dirty="0"/>
              <a:t>ارزیابی سطح هوشیاری و پاسخگویی بیمار از </a:t>
            </a:r>
            <a:r>
              <a:rPr lang="fa-IR" dirty="0" smtClean="0"/>
              <a:t>معیار</a:t>
            </a:r>
            <a:r>
              <a:rPr lang="en-US" dirty="0" smtClean="0"/>
              <a:t> AVPU</a:t>
            </a:r>
            <a:r>
              <a:rPr lang="fa-IR" dirty="0" smtClean="0"/>
              <a:t> باید پاسخگویی بیمار را بررسی نمایید</a:t>
            </a:r>
          </a:p>
          <a:p>
            <a:r>
              <a:rPr lang="en-US" dirty="0" smtClean="0"/>
              <a:t>Alert</a:t>
            </a:r>
            <a:r>
              <a:rPr lang="fa-IR" dirty="0"/>
              <a:t> </a:t>
            </a:r>
            <a:r>
              <a:rPr lang="fa-IR" dirty="0" smtClean="0"/>
              <a:t>(هوشیار </a:t>
            </a:r>
            <a:r>
              <a:rPr lang="fa-IR" dirty="0"/>
              <a:t>و </a:t>
            </a:r>
            <a:r>
              <a:rPr lang="fa-IR" dirty="0" smtClean="0"/>
              <a:t>آگاه)</a:t>
            </a:r>
          </a:p>
          <a:p>
            <a:r>
              <a:rPr lang="en-US" dirty="0"/>
              <a:t>Responsive to Verbal </a:t>
            </a:r>
            <a:r>
              <a:rPr lang="en-US" dirty="0" smtClean="0"/>
              <a:t>Stimuli</a:t>
            </a:r>
            <a:r>
              <a:rPr lang="fa-IR" dirty="0"/>
              <a:t> </a:t>
            </a:r>
            <a:r>
              <a:rPr lang="fa-IR" dirty="0" smtClean="0"/>
              <a:t>(پاسخگو </a:t>
            </a:r>
            <a:r>
              <a:rPr lang="fa-IR" dirty="0"/>
              <a:t>به محرک </a:t>
            </a:r>
            <a:r>
              <a:rPr lang="fa-IR" dirty="0" smtClean="0"/>
              <a:t>کلامی)</a:t>
            </a:r>
          </a:p>
          <a:p>
            <a:r>
              <a:rPr lang="en-US" dirty="0"/>
              <a:t>Responsive to Pain </a:t>
            </a:r>
            <a:r>
              <a:rPr lang="en-US" dirty="0" smtClean="0"/>
              <a:t>Stimuli</a:t>
            </a:r>
            <a:r>
              <a:rPr lang="fa-IR" dirty="0"/>
              <a:t> </a:t>
            </a:r>
            <a:r>
              <a:rPr lang="fa-IR" dirty="0" smtClean="0"/>
              <a:t>(پاسخگو </a:t>
            </a:r>
            <a:r>
              <a:rPr lang="fa-IR" dirty="0"/>
              <a:t>به محرک </a:t>
            </a:r>
            <a:r>
              <a:rPr lang="fa-IR" dirty="0" smtClean="0"/>
              <a:t>دردناک)</a:t>
            </a:r>
          </a:p>
          <a:p>
            <a:r>
              <a:rPr lang="en-US" dirty="0" smtClean="0"/>
              <a:t>Unresponsive</a:t>
            </a:r>
            <a:r>
              <a:rPr lang="fa-IR" dirty="0"/>
              <a:t> </a:t>
            </a:r>
            <a:r>
              <a:rPr lang="fa-IR" dirty="0" smtClean="0"/>
              <a:t>(غیر پاسخگو)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نحوه ارزیابی پاسخگویی بیمار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در </a:t>
            </a:r>
            <a:r>
              <a:rPr lang="fa-IR" dirty="0"/>
              <a:t>بیماری که توانایی پاسخ دهی ندارد، تنفس نداشته یا تنفسهای </a:t>
            </a:r>
            <a:r>
              <a:rPr lang="fa-IR" dirty="0" smtClean="0"/>
              <a:t>غیرموثر</a:t>
            </a:r>
            <a:r>
              <a:rPr lang="en-US" dirty="0" smtClean="0"/>
              <a:t> gasping</a:t>
            </a:r>
            <a:r>
              <a:rPr lang="fa-IR" dirty="0" smtClean="0"/>
              <a:t> </a:t>
            </a:r>
            <a:r>
              <a:rPr lang="fa-IR" dirty="0"/>
              <a:t>و سطحی </a:t>
            </a:r>
            <a:r>
              <a:rPr lang="fa-IR" dirty="0" smtClean="0"/>
              <a:t>دارد شما باید فور اً درخواست کمک نمایید </a:t>
            </a:r>
            <a:endParaRPr lang="fa-IR" dirty="0"/>
          </a:p>
          <a:p>
            <a:r>
              <a:rPr lang="fa-IR" dirty="0"/>
              <a:t>باید توجه داشته باشید که بر اساس الگوریتم احیاء در افراد بزرگسال شما باید بلافاصله با صدای بلند درخواست کمد کنید و اگر تنها </a:t>
            </a:r>
            <a:r>
              <a:rPr lang="fa-IR" dirty="0" smtClean="0"/>
              <a:t>هستید</a:t>
            </a:r>
            <a:endParaRPr lang="fa-IR" dirty="0"/>
          </a:p>
          <a:p>
            <a:pPr>
              <a:buNone/>
            </a:pPr>
            <a:r>
              <a:rPr lang="en-US" dirty="0" smtClean="0"/>
              <a:t>     </a:t>
            </a:r>
            <a:r>
              <a:rPr lang="fa-IR" dirty="0"/>
              <a:t>در بیرون بیمارستان </a:t>
            </a:r>
            <a:r>
              <a:rPr lang="fa-IR" dirty="0" smtClean="0"/>
              <a:t>با </a:t>
            </a:r>
            <a:r>
              <a:rPr lang="fa-IR" dirty="0"/>
              <a:t>اورژانس 115 تماس بگیرید و در صورت وجود دستگاه شوک الکتریکی </a:t>
            </a:r>
            <a:r>
              <a:rPr lang="fa-IR" dirty="0" smtClean="0"/>
              <a:t>خارجی خودکار </a:t>
            </a:r>
            <a:r>
              <a:rPr lang="en-US" dirty="0" smtClean="0"/>
              <a:t>AED </a:t>
            </a:r>
            <a:r>
              <a:rPr lang="fa-IR" dirty="0" smtClean="0"/>
              <a:t>را نیز بار بالین </a:t>
            </a:r>
            <a:endParaRPr lang="fa-IR" dirty="0"/>
          </a:p>
          <a:p>
            <a:r>
              <a:rPr lang="fa-IR" dirty="0"/>
              <a:t>بیمار بیاورید، اما بهتر است در صورتی که تنها نیستید فرد دیگری این اعمال را انجام دهد و شما ادامه توالی </a:t>
            </a:r>
            <a:r>
              <a:rPr lang="fa-IR" dirty="0" smtClean="0"/>
              <a:t>مراحل احیاء </a:t>
            </a:r>
            <a:r>
              <a:rPr lang="fa-IR" dirty="0"/>
              <a:t>و </a:t>
            </a:r>
            <a:r>
              <a:rPr lang="fa-IR" dirty="0" smtClean="0"/>
              <a:t>ارزیابی بیمار </a:t>
            </a:r>
            <a:r>
              <a:rPr lang="fa-IR" dirty="0"/>
              <a:t>را</a:t>
            </a:r>
          </a:p>
          <a:p>
            <a:r>
              <a:rPr lang="fa-IR" dirty="0"/>
              <a:t>انجام دهید. اگرچه در برخورد با کودکان و شیرخواران غیرپاسخگو، افراد غرق شده یا دچار خفگی که غیر پاسخگو هستند در </a:t>
            </a:r>
            <a:r>
              <a:rPr lang="fa-IR" dirty="0" smtClean="0"/>
              <a:t>صورتی که تنها</a:t>
            </a:r>
            <a:endParaRPr lang="fa-IR" dirty="0"/>
          </a:p>
          <a:p>
            <a:r>
              <a:rPr lang="fa-IR" dirty="0"/>
              <a:t>هستید باید قبل اطلاع به اورژانس به </a:t>
            </a:r>
            <a:r>
              <a:rPr lang="fa-IR" dirty="0" smtClean="0"/>
              <a:t>مدت 2 دقیقه مراحل احیاء </a:t>
            </a:r>
            <a:r>
              <a:rPr lang="fa-IR" dirty="0"/>
              <a:t>را </a:t>
            </a:r>
            <a:r>
              <a:rPr lang="fa-IR" dirty="0" smtClean="0"/>
              <a:t>انجام دهید</a:t>
            </a:r>
            <a:r>
              <a:rPr lang="fa-IR" dirty="0"/>
              <a:t>. در </a:t>
            </a:r>
            <a:r>
              <a:rPr lang="fa-IR" dirty="0" smtClean="0"/>
              <a:t>بیمارستان شما باید بلافاصله بعد </a:t>
            </a:r>
            <a:r>
              <a:rPr lang="fa-IR" dirty="0"/>
              <a:t>از </a:t>
            </a:r>
            <a:r>
              <a:rPr lang="fa-IR" dirty="0" smtClean="0"/>
              <a:t>تایید ایست قلبی- </a:t>
            </a:r>
            <a:r>
              <a:rPr lang="fa-IR" dirty="0"/>
              <a:t>تنفسی کد احیا را فعال نمایید.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Captur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285984" y="2071678"/>
            <a:ext cx="4076700" cy="237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برای شروع عملیات احیا در بیماری که پاسخگو نبوده و تنفس ندارد شما می توانید به مدت </a:t>
            </a:r>
            <a:r>
              <a:rPr lang="fa-IR" dirty="0" smtClean="0"/>
              <a:t>10 </a:t>
            </a:r>
            <a:r>
              <a:rPr lang="fa-IR" dirty="0"/>
              <a:t>ثانیه نبض کاروتید </a:t>
            </a:r>
            <a:r>
              <a:rPr lang="fa-IR" dirty="0" smtClean="0"/>
              <a:t>بیمار </a:t>
            </a:r>
            <a:r>
              <a:rPr lang="fa-IR" dirty="0"/>
              <a:t>را </a:t>
            </a:r>
            <a:r>
              <a:rPr lang="fa-IR" dirty="0" smtClean="0"/>
              <a:t>بررسی نمایید درصورت </a:t>
            </a:r>
            <a:r>
              <a:rPr lang="fa-IR" dirty="0"/>
              <a:t>فقدان نبض باید فشردن قفسه سینه را شروع کنید، اما در صورت وجود نبض تنها باید برای بیمار تهویه تنفسی را با سرعت </a:t>
            </a:r>
            <a:r>
              <a:rPr lang="fa-IR" dirty="0" smtClean="0"/>
              <a:t>10 </a:t>
            </a:r>
            <a:r>
              <a:rPr lang="fa-IR" dirty="0"/>
              <a:t>تا </a:t>
            </a:r>
            <a:r>
              <a:rPr lang="fa-IR" dirty="0" smtClean="0"/>
              <a:t>12 باردر </a:t>
            </a:r>
            <a:r>
              <a:rPr lang="fa-IR" dirty="0"/>
              <a:t>دقیقه انجام داده و نبض را هر </a:t>
            </a:r>
            <a:r>
              <a:rPr lang="fa-IR" dirty="0" smtClean="0"/>
              <a:t>2 </a:t>
            </a:r>
            <a:r>
              <a:rPr lang="fa-IR" dirty="0"/>
              <a:t>دقیقه به طور متناوب ارزیابی نمایید.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برقراری </a:t>
            </a:r>
            <a:r>
              <a:rPr lang="fa-IR" b="1" dirty="0"/>
              <a:t>گردش </a:t>
            </a:r>
            <a:r>
              <a:rPr lang="fa-IR" b="1" dirty="0" smtClean="0"/>
              <a:t>خون</a:t>
            </a:r>
            <a:r>
              <a:rPr lang="en-US" b="1" dirty="0" smtClean="0"/>
              <a:t> Circulation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معتبرترین نشانه ایست قلبی فقدان نبض می باشد. در بالغین و کودکان نبض کاروتید و در شیرخوران و نوزادان به علت کوتاه بودن گردن نبض</a:t>
            </a:r>
          </a:p>
          <a:p>
            <a:r>
              <a:rPr lang="fa-IR" dirty="0"/>
              <a:t>بازویی </a:t>
            </a:r>
            <a:r>
              <a:rPr lang="fa-IR" dirty="0" smtClean="0"/>
              <a:t>براکیال بررسی </a:t>
            </a:r>
            <a:r>
              <a:rPr lang="fa-IR" dirty="0"/>
              <a:t>میگردد.</a:t>
            </a:r>
          </a:p>
          <a:p>
            <a:r>
              <a:rPr lang="fa-IR" dirty="0"/>
              <a:t>شما باید ضربان شریان کاروتید را در هر سمتی که به بیمار </a:t>
            </a:r>
            <a:r>
              <a:rPr lang="fa-IR" dirty="0" smtClean="0"/>
              <a:t>نزدیکتر </a:t>
            </a:r>
            <a:r>
              <a:rPr lang="fa-IR" dirty="0"/>
              <a:t>هستید با استفاده از </a:t>
            </a:r>
            <a:r>
              <a:rPr lang="fa-IR" dirty="0" smtClean="0"/>
              <a:t>روش مناسب </a:t>
            </a:r>
            <a:r>
              <a:rPr lang="fa-IR" dirty="0"/>
              <a:t>و </a:t>
            </a:r>
            <a:r>
              <a:rPr lang="fa-IR" dirty="0" smtClean="0"/>
              <a:t>حداکثر در10ثانیه ارزیابی نمایید</a:t>
            </a:r>
            <a:r>
              <a:rPr lang="fa-IR" dirty="0"/>
              <a:t>. برای این کار ابتدا با استفاده از دو انگشت میانه و اشاره برجستگی غضروف تیروئید در تراشه را پیدا کرده و </a:t>
            </a:r>
            <a:r>
              <a:rPr lang="fa-IR" dirty="0" smtClean="0"/>
              <a:t>سپس انگشتان خود را</a:t>
            </a:r>
            <a:endParaRPr lang="fa-IR" dirty="0"/>
          </a:p>
          <a:p>
            <a:r>
              <a:rPr lang="fa-IR" dirty="0" smtClean="0"/>
              <a:t>بسمت </a:t>
            </a:r>
            <a:r>
              <a:rPr lang="fa-IR" dirty="0"/>
              <a:t>پایین در شیاری که بین تراشه و عضله گردن وجود دارد، بلغزانید. توجه کنید این کار را </a:t>
            </a:r>
            <a:r>
              <a:rPr lang="fa-IR" dirty="0" smtClean="0"/>
              <a:t>دو </a:t>
            </a:r>
            <a:r>
              <a:rPr lang="fa-IR" dirty="0"/>
              <a:t>طرفه انجام ندهید و </a:t>
            </a:r>
            <a:r>
              <a:rPr lang="fa-IR" dirty="0" smtClean="0"/>
              <a:t>هرگز </a:t>
            </a:r>
            <a:r>
              <a:rPr lang="fa-IR" dirty="0"/>
              <a:t>از </a:t>
            </a:r>
            <a:r>
              <a:rPr lang="fa-IR" dirty="0" smtClean="0"/>
              <a:t>انگشت شست خود </a:t>
            </a:r>
            <a:r>
              <a:rPr lang="fa-IR" dirty="0"/>
              <a:t>نیز استفاده نکنید.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نحوه ارزیابی نبض کاروتید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Captur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000364" y="2643182"/>
            <a:ext cx="3438525" cy="2278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28987" y="2410619"/>
            <a:ext cx="24860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نحوه فشردن قفسه سینه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66707" y="2548564"/>
            <a:ext cx="4010585" cy="23911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برقراری تنفس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625" y="2367756"/>
            <a:ext cx="37147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/>
              <a:t>دستگاه شوک الکتریکی خارجی </a:t>
            </a:r>
            <a:r>
              <a:rPr lang="fa-IR" b="1" dirty="0" smtClean="0"/>
              <a:t>خودکار</a:t>
            </a:r>
            <a:r>
              <a:rPr lang="en-US" b="1" dirty="0"/>
              <a:t> </a:t>
            </a:r>
            <a:r>
              <a:rPr lang="en-US" b="1" dirty="0" smtClean="0"/>
              <a:t>Automated </a:t>
            </a:r>
            <a:r>
              <a:rPr lang="en-US" b="1" dirty="0"/>
              <a:t>external </a:t>
            </a:r>
            <a:r>
              <a:rPr lang="en-US" b="1" dirty="0" smtClean="0"/>
              <a:t>defibrillator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8929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سابقه تلاش برای مقابله با مرگ به قدمت تاریخ بشری برمیگردد و حتی مواردی از احیاء موفق در دوران باستان، رنسانس و دهه </a:t>
            </a:r>
            <a:r>
              <a:rPr lang="fa-IR" dirty="0" smtClean="0"/>
              <a:t>1700</a:t>
            </a:r>
            <a:endParaRPr lang="fa-IR" dirty="0"/>
          </a:p>
          <a:p>
            <a:r>
              <a:rPr lang="fa-IR" dirty="0"/>
              <a:t>میلادی به ثبت رسیده است</a:t>
            </a:r>
            <a:r>
              <a:rPr lang="fa-IR" dirty="0" smtClean="0"/>
              <a:t>.</a:t>
            </a:r>
            <a:r>
              <a:rPr lang="fa-IR" dirty="0"/>
              <a:t> </a:t>
            </a:r>
            <a:r>
              <a:rPr lang="fa-IR" dirty="0" smtClean="0"/>
              <a:t>پاراسل سوس اولین </a:t>
            </a:r>
            <a:r>
              <a:rPr lang="fa-IR" dirty="0"/>
              <a:t>کسی بود که استفاده از دم آهنگری را برای دمیدن در ریه اشخاصی که دچار مرگ ناگهانی شده بودند، بکار برد. این </a:t>
            </a:r>
            <a:r>
              <a:rPr lang="fa-IR" dirty="0" smtClean="0"/>
              <a:t>روش حدود 300 </a:t>
            </a:r>
            <a:r>
              <a:rPr lang="fa-IR" dirty="0"/>
              <a:t>سال در اروپا متداول بود. یکی از اولین طرق تنفس بدین صورت بوده است که جهت ایجاد بازدم بیمار را به پشت خوابانده، با </a:t>
            </a:r>
            <a:r>
              <a:rPr lang="fa-IR" dirty="0" smtClean="0"/>
              <a:t>فشاربر </a:t>
            </a:r>
            <a:r>
              <a:rPr lang="fa-IR" dirty="0"/>
              <a:t>قسمت تحتانی قفسه سینه هوا را خارج میکردند، سپس بیمار را به پهلو میچرخاندند تا قفسه سینه آزاد شده، عمل دم انجام گیرد.</a:t>
            </a:r>
          </a:p>
          <a:p>
            <a:r>
              <a:rPr lang="fa-IR" dirty="0"/>
              <a:t>برای اولین بار در سال </a:t>
            </a:r>
            <a:r>
              <a:rPr lang="fa-IR" dirty="0" smtClean="0"/>
              <a:t>1960 </a:t>
            </a:r>
            <a:r>
              <a:rPr lang="fa-IR" dirty="0"/>
              <a:t>میلادی ماساژ خارج قلبی به منظور کاهش تعداد مرگ و میرهای ناگهانی در خارج از بیمارستان در آمریکا معرفی</a:t>
            </a:r>
          </a:p>
          <a:p>
            <a:r>
              <a:rPr lang="fa-IR" dirty="0"/>
              <a:t>گردید.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494" y="2277047"/>
            <a:ext cx="7421011" cy="3172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a-IR" sz="7200" b="1" dirty="0" smtClean="0"/>
          </a:p>
          <a:p>
            <a:pPr algn="ctr">
              <a:buNone/>
            </a:pPr>
            <a:r>
              <a:rPr lang="fa-IR" sz="7200" b="1" dirty="0" smtClean="0"/>
              <a:t> با تشکر</a:t>
            </a:r>
            <a:endParaRPr lang="fa-IR" sz="7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l.lastsecond.ir/NewsLetter/0053-SouthWest_of_Kunming_in_Yunnan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r>
              <a:rPr lang="fa-IR" dirty="0"/>
              <a:t>لوله گذاری داخل تراشه نیز برای اولین بار در سال </a:t>
            </a:r>
            <a:r>
              <a:rPr lang="fa-IR" dirty="0" smtClean="0"/>
              <a:t>1788 </a:t>
            </a:r>
            <a:r>
              <a:rPr lang="fa-IR" dirty="0"/>
              <a:t>میلادی از راه دهان و بینی بطور جداگانه توسط کیت </a:t>
            </a:r>
            <a:r>
              <a:rPr lang="fa-IR" dirty="0" smtClean="0"/>
              <a:t>و </a:t>
            </a:r>
            <a:r>
              <a:rPr lang="fa-IR" dirty="0"/>
              <a:t>گراوسند </a:t>
            </a:r>
            <a:r>
              <a:rPr lang="fa-IR" dirty="0" smtClean="0"/>
              <a:t>انجام شد</a:t>
            </a:r>
            <a:endParaRPr lang="fa-IR" dirty="0"/>
          </a:p>
          <a:p>
            <a:r>
              <a:rPr lang="fa-IR" dirty="0"/>
              <a:t>سال </a:t>
            </a:r>
            <a:r>
              <a:rPr lang="fa-IR" dirty="0" smtClean="0"/>
              <a:t>1858 </a:t>
            </a:r>
            <a:r>
              <a:rPr lang="fa-IR" dirty="0"/>
              <a:t>میلادی توسط جان اسنو </a:t>
            </a:r>
            <a:r>
              <a:rPr lang="fa-IR" dirty="0" smtClean="0"/>
              <a:t>از </a:t>
            </a:r>
            <a:r>
              <a:rPr lang="fa-IR" dirty="0"/>
              <a:t>راه تراکئوستومی در حیوان بیهوش صورت گرفت. </a:t>
            </a:r>
            <a:endParaRPr lang="fa-IR" dirty="0" smtClean="0"/>
          </a:p>
          <a:p>
            <a:r>
              <a:rPr lang="fa-IR" dirty="0" smtClean="0"/>
              <a:t>در </a:t>
            </a:r>
            <a:r>
              <a:rPr lang="fa-IR" dirty="0"/>
              <a:t>سال </a:t>
            </a:r>
            <a:r>
              <a:rPr lang="fa-IR" dirty="0" smtClean="0"/>
              <a:t>1878 </a:t>
            </a:r>
            <a:r>
              <a:rPr lang="fa-IR" dirty="0"/>
              <a:t>ویلیام مک اون </a:t>
            </a:r>
            <a:r>
              <a:rPr lang="fa-IR" dirty="0" smtClean="0"/>
              <a:t>لوله ای </a:t>
            </a:r>
            <a:r>
              <a:rPr lang="fa-IR" dirty="0"/>
              <a:t>را از راه</a:t>
            </a:r>
          </a:p>
          <a:p>
            <a:r>
              <a:rPr lang="fa-IR" dirty="0"/>
              <a:t>دهان با راهنمایی انگشتان دست در بیمار بیدار وارد تراشه کرد و از طریق آن کلروفرم و هوا را به داخل </a:t>
            </a:r>
            <a:r>
              <a:rPr lang="fa-IR" dirty="0" smtClean="0"/>
              <a:t>ریه های </a:t>
            </a:r>
            <a:r>
              <a:rPr lang="fa-IR" dirty="0"/>
              <a:t>بیمار دمیده، وی را بیهوش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 fontScale="85000" lnSpcReduction="20000"/>
          </a:bodyPr>
          <a:lstStyle/>
          <a:p>
            <a:r>
              <a:rPr lang="fa-IR" dirty="0"/>
              <a:t>ساخت و سپس او را تحت عمل جراحی قرار داد. در سال </a:t>
            </a:r>
            <a:r>
              <a:rPr lang="fa-IR" dirty="0" smtClean="0"/>
              <a:t>1895 </a:t>
            </a:r>
            <a:r>
              <a:rPr lang="fa-IR" dirty="0"/>
              <a:t>آلفرد گیوشتین </a:t>
            </a:r>
            <a:r>
              <a:rPr lang="fa-IR" dirty="0" smtClean="0"/>
              <a:t>از </a:t>
            </a:r>
            <a:r>
              <a:rPr lang="fa-IR" dirty="0"/>
              <a:t>برلین لارنگوسکوپی مستقیم را بکار گرفت و بعد از آن در</a:t>
            </a:r>
          </a:p>
          <a:p>
            <a:r>
              <a:rPr lang="fa-IR" dirty="0"/>
              <a:t>سال </a:t>
            </a:r>
            <a:r>
              <a:rPr lang="fa-IR" dirty="0" smtClean="0"/>
              <a:t>1928 </a:t>
            </a:r>
            <a:r>
              <a:rPr lang="fa-IR" dirty="0"/>
              <a:t>لوله تراشه کاف دار توسط واترز </a:t>
            </a:r>
            <a:r>
              <a:rPr lang="fa-IR" dirty="0" smtClean="0"/>
              <a:t>و </a:t>
            </a:r>
            <a:r>
              <a:rPr lang="fa-IR" dirty="0"/>
              <a:t>گدل </a:t>
            </a:r>
            <a:r>
              <a:rPr lang="fa-IR" dirty="0" smtClean="0"/>
              <a:t>معرفی </a:t>
            </a:r>
            <a:r>
              <a:rPr lang="fa-IR" dirty="0"/>
              <a:t>شد. مکینتاش </a:t>
            </a:r>
            <a:r>
              <a:rPr lang="fa-IR" dirty="0" smtClean="0"/>
              <a:t>نیز </a:t>
            </a:r>
            <a:r>
              <a:rPr lang="fa-IR" dirty="0"/>
              <a:t>در سال </a:t>
            </a:r>
            <a:r>
              <a:rPr lang="fa-IR" dirty="0" smtClean="0"/>
              <a:t>1943 </a:t>
            </a:r>
            <a:r>
              <a:rPr lang="fa-IR" dirty="0"/>
              <a:t>تیغه لارنگوسکوپ خمیده را ساخت.</a:t>
            </a:r>
          </a:p>
          <a:p>
            <a:r>
              <a:rPr lang="fa-IR" dirty="0"/>
              <a:t>تجویز مایعات وریدی برای درمان شوك در دهه </a:t>
            </a:r>
            <a:r>
              <a:rPr lang="fa-IR" dirty="0" smtClean="0"/>
              <a:t>1930 </a:t>
            </a:r>
            <a:r>
              <a:rPr lang="fa-IR" dirty="0"/>
              <a:t>روی کار آمد. بخشهای ویژه در اسکاندیناوی و بالتیمور در سال </a:t>
            </a:r>
            <a:r>
              <a:rPr lang="fa-IR" dirty="0" smtClean="0"/>
              <a:t>1950 </a:t>
            </a:r>
            <a:r>
              <a:rPr lang="fa-IR" dirty="0"/>
              <a:t>ایجاد شد و به</a:t>
            </a:r>
          </a:p>
          <a:p>
            <a:r>
              <a:rPr lang="fa-IR" dirty="0"/>
              <a:t>دنبال آن بخشهای ویژه اطفال پدید آمد. تنفس دهان به دهان در سال </a:t>
            </a:r>
            <a:r>
              <a:rPr lang="fa-IR" dirty="0" smtClean="0"/>
              <a:t>1950 </a:t>
            </a:r>
            <a:r>
              <a:rPr lang="fa-IR" dirty="0"/>
              <a:t>روی کار آمد و ماساژ قلبی در سال </a:t>
            </a:r>
            <a:r>
              <a:rPr lang="fa-IR" dirty="0" smtClean="0"/>
              <a:t>1960 </a:t>
            </a:r>
            <a:r>
              <a:rPr lang="fa-IR" dirty="0"/>
              <a:t>به بعد رواج یافت.</a:t>
            </a:r>
          </a:p>
          <a:p>
            <a:r>
              <a:rPr lang="fa-IR" dirty="0"/>
              <a:t>تحقیقات در مورد احیای مغزی از سال </a:t>
            </a:r>
            <a:r>
              <a:rPr lang="fa-IR" dirty="0" smtClean="0"/>
              <a:t>1970 </a:t>
            </a:r>
            <a:r>
              <a:rPr lang="fa-IR" dirty="0"/>
              <a:t>به بعد شروع شد. </a:t>
            </a:r>
            <a:r>
              <a:rPr lang="fa-IR" dirty="0" smtClean="0"/>
              <a:t>در</a:t>
            </a:r>
            <a:endParaRPr lang="fa-IR" dirty="0"/>
          </a:p>
          <a:p>
            <a:r>
              <a:rPr lang="fa-IR" dirty="0"/>
              <a:t>سال </a:t>
            </a:r>
            <a:r>
              <a:rPr lang="fa-IR" dirty="0" smtClean="0"/>
              <a:t>1947 </a:t>
            </a:r>
            <a:r>
              <a:rPr lang="fa-IR" dirty="0"/>
              <a:t>کلود بک برای اولین بار موفق به انجام دفیبریلاسیون الکتریکی قلب یک بیمار هنگام توراکوتومی گردید. اولین دفیبریلاسیون</a:t>
            </a:r>
          </a:p>
          <a:p>
            <a:r>
              <a:rPr lang="fa-IR" dirty="0"/>
              <a:t>الکتریکی قلب از خارج در سال </a:t>
            </a:r>
            <a:r>
              <a:rPr lang="fa-IR" dirty="0" smtClean="0"/>
              <a:t>1956 </a:t>
            </a:r>
            <a:r>
              <a:rPr lang="fa-IR" dirty="0"/>
              <a:t>توسط زول </a:t>
            </a:r>
            <a:r>
              <a:rPr lang="fa-IR" dirty="0" smtClean="0"/>
              <a:t>انجام </a:t>
            </a:r>
            <a:r>
              <a:rPr lang="fa-IR" dirty="0"/>
              <a:t>شد. لاردال </a:t>
            </a:r>
            <a:r>
              <a:rPr lang="fa-IR" dirty="0" smtClean="0"/>
              <a:t>در </a:t>
            </a:r>
            <a:r>
              <a:rPr lang="fa-IR" dirty="0"/>
              <a:t>سال </a:t>
            </a:r>
            <a:r>
              <a:rPr lang="fa-IR" dirty="0" smtClean="0"/>
              <a:t>1958 </a:t>
            </a:r>
            <a:r>
              <a:rPr lang="fa-IR" dirty="0"/>
              <a:t>وسایل و مدلهای مصنوعی مختلف آموزشی برای احیاء</a:t>
            </a:r>
          </a:p>
          <a:p>
            <a:r>
              <a:rPr lang="fa-IR" dirty="0"/>
              <a:t>قلبی – ریوی را ارائه داد.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احیاء قلبی- ریوی شامل اقداماتی است که برای بازگرداندن اعمال حیاتی دو عضو مهم قلب و ریه انجام میشود و تلاش می شود تا گردش </a:t>
            </a:r>
            <a:r>
              <a:rPr lang="fa-IR" dirty="0" smtClean="0"/>
              <a:t>خون و تنفس به طور مصنوعی تا زمان برگشت جریان خون خودبخودی بیمار برقرار شود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تعریف احیاء قلبی- ریوی و مراحل آن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fa-IR" dirty="0"/>
              <a:t>احیاء قلبی- ریوی به سه مرحله تقسیم می شود:</a:t>
            </a:r>
          </a:p>
          <a:p>
            <a:r>
              <a:rPr lang="en-US" dirty="0" smtClean="0"/>
              <a:t>BLS</a:t>
            </a:r>
            <a:r>
              <a:rPr lang="fa-IR" dirty="0" smtClean="0"/>
              <a:t> حمایت حیاتی پایه شامل </a:t>
            </a:r>
            <a:r>
              <a:rPr lang="fa-IR" dirty="0"/>
              <a:t>چهار </a:t>
            </a:r>
            <a:r>
              <a:rPr lang="fa-IR" dirty="0" smtClean="0"/>
              <a:t>مرحله است </a:t>
            </a:r>
          </a:p>
          <a:p>
            <a:r>
              <a:rPr lang="en-US" dirty="0" smtClean="0"/>
              <a:t>A</a:t>
            </a:r>
            <a:r>
              <a:rPr lang="fa-IR" dirty="0" smtClean="0"/>
              <a:t>)باز </a:t>
            </a:r>
            <a:r>
              <a:rPr lang="fa-IR" dirty="0"/>
              <a:t>کردن راه </a:t>
            </a:r>
            <a:r>
              <a:rPr lang="fa-IR" dirty="0" smtClean="0"/>
              <a:t>هوایی</a:t>
            </a:r>
          </a:p>
          <a:p>
            <a:r>
              <a:rPr lang="en-US" dirty="0"/>
              <a:t>B</a:t>
            </a:r>
            <a:r>
              <a:rPr lang="fa-IR" dirty="0" smtClean="0"/>
              <a:t>)حمایت </a:t>
            </a:r>
            <a:r>
              <a:rPr lang="fa-IR" dirty="0"/>
              <a:t>تنفسی و برقراری تهویه </a:t>
            </a:r>
            <a:r>
              <a:rPr lang="fa-IR" dirty="0" smtClean="0"/>
              <a:t>تنفسی</a:t>
            </a:r>
          </a:p>
          <a:p>
            <a:r>
              <a:rPr lang="en-US" dirty="0"/>
              <a:t>C</a:t>
            </a:r>
            <a:r>
              <a:rPr lang="fa-IR" dirty="0" smtClean="0"/>
              <a:t>)برقراری </a:t>
            </a:r>
            <a:r>
              <a:rPr lang="fa-IR" dirty="0"/>
              <a:t>گردش خون با فشردن قفسه سینه به عنوان اولین </a:t>
            </a:r>
            <a:r>
              <a:rPr lang="fa-IR" dirty="0" smtClean="0"/>
              <a:t>اقدام</a:t>
            </a:r>
          </a:p>
          <a:p>
            <a:r>
              <a:rPr lang="en-US" dirty="0" smtClean="0"/>
              <a:t>D</a:t>
            </a:r>
            <a:r>
              <a:rPr lang="fa-IR" dirty="0" smtClean="0"/>
              <a:t>)انجام </a:t>
            </a:r>
            <a:r>
              <a:rPr lang="fa-IR" dirty="0"/>
              <a:t>دفیبریلاسیون </a:t>
            </a:r>
            <a:r>
              <a:rPr lang="fa-IR" dirty="0" smtClean="0"/>
              <a:t>سریع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fa-IR" dirty="0"/>
              <a:t>نکته</a:t>
            </a:r>
          </a:p>
          <a:p>
            <a:r>
              <a:rPr lang="fa-IR" dirty="0" smtClean="0"/>
              <a:t>در </a:t>
            </a:r>
            <a:r>
              <a:rPr lang="fa-IR" dirty="0"/>
              <a:t>دستورالعمل سال </a:t>
            </a:r>
            <a:r>
              <a:rPr lang="fa-IR" dirty="0" smtClean="0"/>
              <a:t>2010 </a:t>
            </a:r>
            <a:r>
              <a:rPr lang="fa-IR" dirty="0"/>
              <a:t>انجمن قلب آمریکا توالی مراحل احیاء پایه به </a:t>
            </a:r>
            <a:r>
              <a:rPr lang="fa-IR" dirty="0" smtClean="0"/>
              <a:t>صورت</a:t>
            </a:r>
            <a:r>
              <a:rPr lang="en-US" dirty="0" smtClean="0"/>
              <a:t> CAB </a:t>
            </a:r>
            <a:r>
              <a:rPr lang="fa-IR" dirty="0" smtClean="0"/>
              <a:t>تغییر یافته است.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مرحله دوم: حمایتها و اقدامات پیشرفته حفظ حیات</a:t>
            </a:r>
          </a:p>
          <a:p>
            <a:r>
              <a:rPr lang="fa-IR" dirty="0" smtClean="0"/>
              <a:t>(</a:t>
            </a:r>
            <a:r>
              <a:rPr lang="en-US" dirty="0" smtClean="0"/>
              <a:t>ALS</a:t>
            </a:r>
            <a:r>
              <a:rPr lang="fa-IR" dirty="0" smtClean="0"/>
              <a:t>)</a:t>
            </a:r>
            <a:r>
              <a:rPr lang="fa-IR" dirty="0"/>
              <a:t> که خود شامل سه مرحله میباشد. </a:t>
            </a:r>
            <a:endParaRPr lang="fa-IR" dirty="0" smtClean="0"/>
          </a:p>
          <a:p>
            <a:r>
              <a:rPr lang="fa-IR" dirty="0" smtClean="0"/>
              <a:t>دسترسی </a:t>
            </a:r>
            <a:r>
              <a:rPr lang="fa-IR" dirty="0"/>
              <a:t>عروقی یا داخل استخوانی برای تجویز داروها و </a:t>
            </a:r>
            <a:r>
              <a:rPr lang="fa-IR" dirty="0" smtClean="0"/>
              <a:t>مایعات</a:t>
            </a:r>
          </a:p>
          <a:p>
            <a:r>
              <a:rPr lang="fa-IR" dirty="0"/>
              <a:t>الکتروکاردیوگرافی و پایش ریتم </a:t>
            </a:r>
            <a:r>
              <a:rPr lang="fa-IR" dirty="0" smtClean="0"/>
              <a:t>قلبی وبکارگیری وسایل پیشرفته</a:t>
            </a:r>
            <a:r>
              <a:rPr lang="fa-IR" dirty="0"/>
              <a:t> در اداره راه </a:t>
            </a:r>
            <a:r>
              <a:rPr lang="fa-IR" dirty="0" smtClean="0"/>
              <a:t>هوایی</a:t>
            </a:r>
          </a:p>
          <a:p>
            <a:r>
              <a:rPr lang="fa-IR" dirty="0" smtClean="0"/>
              <a:t>تشخیصهای </a:t>
            </a:r>
            <a:r>
              <a:rPr lang="fa-IR" dirty="0"/>
              <a:t>افتراقی و جستجو و درمان </a:t>
            </a:r>
            <a:r>
              <a:rPr lang="fa-IR" dirty="0" smtClean="0"/>
              <a:t>علل </a:t>
            </a:r>
            <a:r>
              <a:rPr lang="fa-IR" dirty="0"/>
              <a:t>برگشت پذیر ایست </a:t>
            </a:r>
            <a:r>
              <a:rPr lang="fa-IR" dirty="0" smtClean="0"/>
              <a:t>قلبی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316</TotalTime>
  <Words>1527</Words>
  <Application>Microsoft Office PowerPoint</Application>
  <PresentationFormat>On-screen Show (4:3)</PresentationFormat>
  <Paragraphs>82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احیای قلبی ریوی پایه(BLS)</vt:lpstr>
      <vt:lpstr>Slide 2</vt:lpstr>
      <vt:lpstr>Slide 3</vt:lpstr>
      <vt:lpstr>Slide 4</vt:lpstr>
      <vt:lpstr>Slide 5</vt:lpstr>
      <vt:lpstr>تعریف احیاء قلبی- ریوی و مراحل آن</vt:lpstr>
      <vt:lpstr>Slide 7</vt:lpstr>
      <vt:lpstr>Slide 8</vt:lpstr>
      <vt:lpstr>Slide 9</vt:lpstr>
      <vt:lpstr>Slide 10</vt:lpstr>
      <vt:lpstr>Slide 11</vt:lpstr>
      <vt:lpstr>علل ایست قلبی- تنفسی </vt:lpstr>
      <vt:lpstr>تعریف مرگ بالینی و مرگ مغزی </vt:lpstr>
      <vt:lpstr>تظاهرات بالینی ایست قلبی – ریوی</vt:lpstr>
      <vt:lpstr>Slide 15</vt:lpstr>
      <vt:lpstr>Slide 16</vt:lpstr>
      <vt:lpstr>الگوریتم حمایت حیاتی پایه بزرگسالان</vt:lpstr>
      <vt:lpstr>Slide 18</vt:lpstr>
      <vt:lpstr>نکات مهم در حمایت حیاتی پایه بزرگسالان</vt:lpstr>
      <vt:lpstr>نحوه ارزیابی پاسخگویی بیمار</vt:lpstr>
      <vt:lpstr>Slide 21</vt:lpstr>
      <vt:lpstr>Slide 22</vt:lpstr>
      <vt:lpstr>برقراری گردش خون Circulation</vt:lpstr>
      <vt:lpstr>نحوه ارزیابی نبض کاروتید</vt:lpstr>
      <vt:lpstr>Slide 25</vt:lpstr>
      <vt:lpstr>نحوه فشردن قفسه سینه</vt:lpstr>
      <vt:lpstr>برقراری تنفس</vt:lpstr>
      <vt:lpstr>دستگاه شوک الکتریکی خارجی خودکار Automated external defibrillator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احیای قلبی ریوی پایه(BLS)</dc:title>
  <dc:creator>Admin</dc:creator>
  <cp:lastModifiedBy>Azar</cp:lastModifiedBy>
  <cp:revision>23</cp:revision>
  <dcterms:created xsi:type="dcterms:W3CDTF">2015-11-01T10:33:48Z</dcterms:created>
  <dcterms:modified xsi:type="dcterms:W3CDTF">2015-12-31T09:03:04Z</dcterms:modified>
</cp:coreProperties>
</file>