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57" r:id="rId6"/>
    <p:sldMasterId id="2147483661" r:id="rId7"/>
    <p:sldMasterId id="2147483663" r:id="rId8"/>
    <p:sldMasterId id="2147483667" r:id="rId9"/>
    <p:sldMasterId id="2147483669" r:id="rId10"/>
    <p:sldMasterId id="2147483671" r:id="rId11"/>
    <p:sldMasterId id="2147483673" r:id="rId12"/>
    <p:sldMasterId id="2147483675" r:id="rId13"/>
    <p:sldMasterId id="2147483679" r:id="rId14"/>
  </p:sldMasterIdLst>
  <p:sldIdLst>
    <p:sldId id="273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74" r:id="rId28"/>
    <p:sldId id="268" r:id="rId29"/>
    <p:sldId id="275" r:id="rId30"/>
    <p:sldId id="277" r:id="rId31"/>
    <p:sldId id="269" r:id="rId32"/>
    <p:sldId id="270" r:id="rId33"/>
    <p:sldId id="271" r:id="rId34"/>
    <p:sldId id="272" r:id="rId35"/>
    <p:sldId id="276" r:id="rId36"/>
  </p:sldIdLst>
  <p:sldSz cx="9144000" cy="6858000" type="screen4x3"/>
  <p:notesSz cx="6858000" cy="9144000"/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B Compset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00"/>
    <a:srgbClr val="FFFF00"/>
    <a:srgbClr val="777777"/>
    <a:srgbClr val="FF33CC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3245" autoAdjust="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A608F-D26B-4A97-AE67-7E3A198EB3C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26FEE-573D-4C1B-81DE-B408B89E302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/>
              <a:endParaRPr lang="fa-I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/>
              <a:endParaRPr lang="fa-I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/>
              <a:endParaRPr lang="fa-IR"/>
            </a:p>
          </p:txBody>
        </p:sp>
      </p:grpSp>
      <p:sp>
        <p:nvSpPr>
          <p:cNvPr id="51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80D394-97DF-4EEF-B165-45D44DAC46A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AFC8E-9A4E-4C99-955C-014EF1DC095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3DED3-B49C-4A99-AD92-AC59C06A0E5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DB986-765C-4EF0-806D-AB25E668CA7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84D1-87CF-4289-B82A-757535AFFEE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B4B4B-B198-4084-8886-06D11CBB178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CE1D2-9967-47AC-91C3-C64E3F09148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E296-0067-476E-B427-B30DF572063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39B4-0A50-48A2-A743-674DB9152D2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43AF9-ABA7-4979-B15C-5B8370FE42C2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BAA2-2442-47A9-8216-F8F3598F617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C62D5-13A2-4A07-BC33-4A574492C57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BB13BBC-0AD1-40A6-BFF6-335F4036E49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D4BD-E047-4ECA-94A0-9F13A8E5779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B894-F6BE-423A-B118-98742498C57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2A62A-642D-4690-8D0C-36E96495A13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EF785-F34E-4BB2-8F1B-03C7E1D02CA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ED5C-AB0B-4591-AF57-82F30E2FB1F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292B6-4DCE-48E6-99FA-653B2FFC91E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7033D-A31B-400E-93DF-42F84570D62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63EB0-6D8B-4ABA-8AB4-EB3FC1D1ED1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 eaLnBrk="1" hangingPunct="1"/>
                    <a:endParaRPr lang="fa-IR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rtl="1" eaLnBrk="1" hangingPunct="1"/>
                    <a:endParaRPr lang="fa-IR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22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12EB680-8485-4A38-A5B4-D1A9DB8B966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4E528-30BD-4361-916F-54D649F089E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170A3-5832-4692-B303-43AC5122F03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4610F88-97D2-49DA-BD49-16A4055FB61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BA034-664B-4FCD-AAA6-6C9275987E77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7A563-A3D0-42C6-97FC-119AF2977EC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5B7F4-EF27-4AA1-AD64-E187D66DB35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41C1B-2A4B-40D0-913C-4CD5390C4FE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C2CE2-79F5-49EA-AA4A-7774E1521784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F4771-6613-4678-9D8D-175184BCB953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AAAFC-1187-48D9-A3B9-E2C4B5B015BF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C2D86-63DC-470D-8EE1-666CDDE4FC2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D36BD-E20B-4BB0-BBDE-26D4C698239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FBF1-0F27-499F-B9BD-78927EC1B390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E1EAD-25AE-4480-814F-58A98B420F72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</p:grp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0449895-1C9B-4031-A723-EDC1D925E74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BC839-8FA2-4C8F-95FA-4623443DF87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3F705-9735-493D-A83A-93B2BB6E824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16E7-3577-4B76-87FC-889AE5232DF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DF965-E583-40D1-A5DF-8B8490EBEFC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0B66C-AF1F-45D5-BB78-4EF737C12CC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4B8D0-6BC3-4979-92BC-EB5E0E8D07B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BECBB-1AC6-41FE-B2CC-EB3CE4133C8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3ADE8-B54F-4122-80A8-0D1385B32FA2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D6111-7EC1-46B4-9631-6A1BF203117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185AC-1C13-40BA-8FC1-AE820671A59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AFF3D-9D0D-48A6-9F39-F8E39EC4796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33809788-3166-4685-9611-63643C8F80A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8DBA-6B5E-401B-97A9-AB63B2C9575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6E935-B3F6-467D-BBE2-1799A94547A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F7C40-F5AB-437C-9A45-766413AFC6CF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8EB8D-B3B3-443E-B956-9C0D2C750D2E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F67A2-8CA3-4E12-8B0D-8640DF7499B5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DB649-41F6-4EAF-8BC0-30A4C626468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28B10-E9BD-4B7A-9099-03531903D77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C18FE-1E1E-4432-84AF-8D55C2DEF38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33299-A269-4258-896B-3C7850B610E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670FC-F550-45C3-9612-B9E68B141F6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77944-395C-4BBE-B4C2-38B678462FB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5D88-057F-43C1-A8F9-A95F8623AAD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D0AB-16FE-490E-9933-903CF431519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6DBBD-0683-49B0-A981-9315F955ACA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A872B-991C-48F9-BC26-F18245048B2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F336A-94B8-4868-8B14-F1D0C109CEC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B5207-0515-448F-AAC8-E3FB3375FAD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6AB7F-61F8-4986-88DE-1096D0B2AB6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A64B-DD20-4A71-99A0-53123F892A9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11DF4FB-B8B2-4BF0-9F05-1E6001086D7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2191D-07A0-44F1-A557-91789423F6E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EF734-F1FF-4ACE-B09B-08D35741D36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A580D-3759-4333-9DFD-25A2E1B2B7D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097D4-C1DB-4455-9075-511DA7A9B56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32488-C00D-4B16-B3FF-84B23298707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9C50A-4EBC-409F-BDFD-0D308F96201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6683A-DC3F-405A-AAC1-6E2105D3DE1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975C4-2B21-4EED-BF35-DB9F2C62F2D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034E0-9CA6-4AAB-9E3B-A88FCE9A5F6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8B06E-B746-46D3-9B57-D81122EB4F1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C5655-5183-4703-B56B-17FC893AD09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fa-I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fa-I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7407400-418F-4D80-B1CE-1DA1746775D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7A20A-E3ED-46DF-B327-15E1EE567DA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44A0B-3BA4-4F18-9DA5-210588ACD78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2F828-BDD3-4362-ACDE-F5B973174E7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0800-EB83-46E6-B4BA-738548B29AD2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95E20-9FB2-4173-AD74-56B021A06D3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3E8C-C2D3-4B49-ABB1-3D6A6FDC92E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77CEC-AA98-400A-A648-4C2182114A5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27569-DD4C-40EB-B4DC-EE1415D8D1B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4E659-608B-493A-8376-1CBF1E20648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4E593-3FD1-4305-BCE4-88ACD2BBAC0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E3B73-7FEC-48A8-B41A-F7EB3529EF4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630B1-D8C0-470B-AE03-8C3C07AA5F2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8A9D-F45B-47C1-BDB3-856E7CD298D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D7CA2-ECC6-4081-ACEE-233C835FD3F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4C59-C9C9-4866-8DE9-91479F51A7F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65F4B-B502-4AD0-A323-DD4A7AE5051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547F3-F414-4A49-AA3A-6EA1170BA71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0065C-233F-4D6E-A758-ED95335EBB1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D85C-B083-4B13-BA23-22D56844772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96F5A-7E6E-4F15-A08E-40512E22C77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E5797-809A-4DC9-8907-3E23CA2DFE6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15FE-B7BB-47A1-83AF-FAE9A290D4F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F3C2B-F3EF-4A80-9DCC-8C8B7B60BC1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</p:grpSp>
      <p:sp>
        <p:nvSpPr>
          <p:cNvPr id="348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C39EEE0-C324-43AC-9612-97E9E4DF51A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518D3-30E1-46C5-8EE7-A6B303405CD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F7425-9813-44B8-9566-BA93B4593AE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42EA-D392-482A-84D3-B72D67D4AD6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AE55C-126E-45CC-B7EE-48E5BEF526E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1E7F8-DA71-45C9-9EC6-9E4175EEB15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CCAD5-5949-4CA2-AADA-9CF8B9756FF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16059-382D-41D5-B1BA-061C7617924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18D35-5543-441E-90E4-1A3D154B49C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338EE-23DE-4D46-B850-94B72D4E0B8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02382-757E-4879-8645-B8B9251963F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9793A-2621-49A7-ACA5-545F9A60FB3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97AB0B7-AC79-4DB9-B933-0082D4574FD2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5AF7B-F297-466F-A382-B48EF51FE4B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0F090-A4A8-4FDD-80DE-11B8522D663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6E923-158A-47B6-B2B3-C8489125B9D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3E31E-F77D-401A-A107-62926202676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74C4B-202E-41D5-8704-7C895F65B7A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3631C-A12A-4F3B-A5BE-AE87C5E3A58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05FE9-5C51-43D6-9AFD-BAFC997440A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68CBD-1F23-4B88-88B3-D15B3F8D7AA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E0D45-4858-4FCD-85D3-FCA2065D2E2D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0B53-26F7-4471-AC0A-942DA10668A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6F599-644E-41CE-9704-611A3EE4AA5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altLang="fa-IR" sz="240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/>
              <a:endParaRPr lang="fa-I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/>
              <a:endParaRPr lang="fa-IR"/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430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CA796E2C-9B25-48F7-85E2-8136B2E91A1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2E8EE-6D3B-48E1-AF3D-40E2644CE6E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82F7C-EA44-42A1-B0CE-A015E04CAC3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E256-04CF-4BD4-A9F9-3F43B462C40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E35D1-F58B-43CE-8A04-EFC52FFC984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47C17-0654-46A7-9370-436D58E2A7B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E9B8-681D-4B11-B67D-5E9ED25664E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84113-A99D-48BA-A587-F444B6D26BA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8E284-3C85-42D5-A29F-14FEF9C65EF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609DB-BE72-4B9B-88E8-97BA2F33136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49673-7396-4889-A902-E81C18FCD933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0E6BB-F814-4FA6-B643-6B5F2FA7141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D586647-371D-4577-A19E-D2588BAE62E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E469F-9458-4171-8920-4F0D5BD1AB8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88BCA-CEB0-473B-9A32-12C6CDE13D32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687C7-4A40-4CAE-B57C-0E41C014CD29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02F40-1481-475F-BACD-BFE6AD094BB4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9C194-1C2C-4078-9380-E1AC192E1C36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22907-FE30-406D-B267-AC6F31841EE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D1B3A-E15F-4909-B390-BF288ECA8CEC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E6E6-E771-4647-9105-EF76B56D1277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DB340-38BB-47C0-B80D-F3E3A5BCE96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6D036-1DDF-4753-AD1F-E20E1B0D86EE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6E8B0-AC2B-464D-A6DA-1E1A81989B1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cs typeface="Arial" charset="0"/>
              </a:defRPr>
            </a:lvl1pPr>
          </a:lstStyle>
          <a:p>
            <a:fld id="{CAA59E18-D460-46B3-B6B1-1AE71DCABD1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fa-IR" sz="2400">
              <a:latin typeface="Tahoma" pitchFamily="34" charset="0"/>
              <a:cs typeface="Arial" charset="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  <a:cs typeface="Arial" charset="0"/>
              </a:defRPr>
            </a:lvl1pPr>
          </a:lstStyle>
          <a:p>
            <a:fld id="{CDC51D58-E401-4CB2-A68C-C203DE080C98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7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altLang="fa-IR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charset="0"/>
              </a:defRPr>
            </a:lvl1pPr>
          </a:lstStyle>
          <a:p>
            <a:fld id="{27E5DE3D-894F-47AC-9948-F184E5A6BA9B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127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AC239D65-FE13-4D56-8CF1-475489A04724}" type="slidenum">
              <a:rPr lang="ar-SA" altLang="fa-IR"/>
              <a:pPr/>
              <a:t>‹#›</a:t>
            </a:fld>
            <a:endParaRPr lang="en-US" altLang="fa-IR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2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32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</p:grp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0F3CACB3-9740-4FD1-9718-2F4FC733F3DF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594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594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03FA623F-B763-470C-8561-5E10BE59B748}" type="slidenum">
              <a:rPr lang="ar-SA" altLang="fa-IR"/>
              <a:pPr/>
              <a:t>‹#›</a:t>
            </a:fld>
            <a:endParaRPr lang="en-US" altLang="fa-IR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8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68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68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1434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 eaLnBrk="1" hangingPunct="1"/>
                  <a:endParaRPr lang="fa-IR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 eaLnBrk="1" hangingPunct="1"/>
                  <a:endParaRPr lang="fa-IR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1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1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1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  <a:cs typeface="Arial" charset="0"/>
              </a:defRPr>
            </a:lvl1pPr>
          </a:lstStyle>
          <a:p>
            <a:fld id="{CF36552F-C126-47CF-ADBF-D873B168861B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fa-IR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defRPr>
            </a:lvl1pPr>
          </a:lstStyle>
          <a:p>
            <a:fld id="{87D55920-B028-4A8A-9796-809B0DF584AC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fa-IR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fa-IR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defRPr>
            </a:lvl1pPr>
          </a:lstStyle>
          <a:p>
            <a:fld id="{97DB3943-72C3-4E18-ADDA-62F167302211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9A56B933-A7BF-4014-914A-8BCBFFC8683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64015760-E798-404B-AA68-0714A27D64C2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338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38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9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hangingPunct="1">
                <a:defRPr/>
              </a:pPr>
              <a:endParaRPr lang="fa-IR">
                <a:latin typeface="Arial" panose="020B0604020202020204" pitchFamily="34" charset="0"/>
              </a:endParaRPr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</a:lstStyle>
          <a:p>
            <a:fld id="{DC1B08DC-905A-4BE5-85BB-D7D4650634C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20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820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202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  <p:sp>
            <p:nvSpPr>
              <p:cNvPr id="820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/>
                <a:endParaRPr lang="fa-IR"/>
              </a:p>
            </p:txBody>
          </p:sp>
        </p:grpSp>
      </p:grpSp>
      <p:sp>
        <p:nvSpPr>
          <p:cNvPr id="819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Arial" charset="0"/>
              </a:defRPr>
            </a:lvl1pPr>
          </a:lstStyle>
          <a:p>
            <a:fld id="{D92E1B96-C13B-414D-86E2-3E7A3C38D06F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cs typeface="Arial" charset="0"/>
              </a:defRPr>
            </a:lvl1pPr>
          </a:lstStyle>
          <a:p>
            <a:fld id="{09B62983-17F4-4BDD-9CFF-DF43CC7BD3CA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2195513" y="2708275"/>
            <a:ext cx="52562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B Esfehan"/>
              </a:rPr>
              <a:t>درمان های وریدی</a:t>
            </a:r>
            <a:endParaRPr lang="en-US" sz="4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B Esfeh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fa-IR" altLang="fa-IR" sz="2800" b="1" dirty="0" smtClean="0">
                <a:solidFill>
                  <a:srgbClr val="FF33CC"/>
                </a:solidFill>
                <a:cs typeface="B Compset" pitchFamily="2" charset="-78"/>
              </a:rPr>
              <a:t>اجرای درمان وریدی </a:t>
            </a:r>
          </a:p>
          <a:p>
            <a:pPr algn="r" rtl="1" eaLnBrk="1" hangingPunct="1"/>
            <a:r>
              <a:rPr lang="fa-IR" altLang="fa-IR" sz="2800" b="1" dirty="0" smtClean="0">
                <a:solidFill>
                  <a:srgbClr val="0000FF"/>
                </a:solidFill>
                <a:cs typeface="B Compset" pitchFamily="2" charset="-78"/>
              </a:rPr>
              <a:t>توجه</a:t>
            </a:r>
            <a:r>
              <a:rPr lang="fa-IR" altLang="fa-IR" sz="2800" dirty="0" smtClean="0">
                <a:cs typeface="B Compset" pitchFamily="2" charset="-78"/>
              </a:rPr>
              <a:t> به نکات زیر برای موفقیت در دستیابی به سیستم سیاهرگی </a:t>
            </a:r>
            <a:r>
              <a:rPr lang="fa-IR" altLang="fa-IR" sz="2800" b="1" dirty="0" smtClean="0">
                <a:solidFill>
                  <a:srgbClr val="0000FF"/>
                </a:solidFill>
                <a:cs typeface="B Compset" pitchFamily="2" charset="-78"/>
              </a:rPr>
              <a:t>ضروری</a:t>
            </a:r>
            <a:r>
              <a:rPr lang="fa-IR" altLang="fa-IR" sz="2800" dirty="0" smtClean="0">
                <a:solidFill>
                  <a:srgbClr val="0000FF"/>
                </a:solidFill>
                <a:cs typeface="B Compset" pitchFamily="2" charset="-78"/>
              </a:rPr>
              <a:t> </a:t>
            </a:r>
            <a:r>
              <a:rPr lang="fa-IR" altLang="fa-IR" sz="2800" dirty="0" smtClean="0">
                <a:cs typeface="B Compset" pitchFamily="2" charset="-78"/>
              </a:rPr>
              <a:t>است :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</a:t>
            </a: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ebdings" pitchFamily="18" charset="2"/>
              </a:rPr>
              <a:t></a:t>
            </a:r>
            <a:r>
              <a:rPr lang="fa-IR" altLang="fa-IR" sz="2800" dirty="0" smtClean="0">
                <a:cs typeface="B Compset" pitchFamily="2" charset="-78"/>
              </a:rPr>
              <a:t> انتخاب آگاهانه محل رگ گیری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   </a:t>
            </a: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ebdings" pitchFamily="18" charset="2"/>
              </a:rPr>
              <a:t></a:t>
            </a:r>
            <a:r>
              <a:rPr lang="fa-IR" altLang="fa-IR" sz="2800" dirty="0" smtClean="0">
                <a:cs typeface="B Compset" pitchFamily="2" charset="-78"/>
              </a:rPr>
              <a:t> نوع کانولا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         </a:t>
            </a: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ebdings" pitchFamily="18" charset="2"/>
              </a:rPr>
              <a:t></a:t>
            </a:r>
            <a:r>
              <a:rPr lang="fa-IR" altLang="fa-IR" sz="2800" dirty="0" smtClean="0">
                <a:cs typeface="B Compset" pitchFamily="2" charset="-78"/>
              </a:rPr>
              <a:t> مهارت در تکنیک ورود به سیاهرگ </a:t>
            </a:r>
          </a:p>
          <a:p>
            <a:pPr algn="r" rtl="1" eaLnBrk="1" hangingPunct="1"/>
            <a:r>
              <a:rPr lang="fa-IR" altLang="fa-IR" sz="2800" b="1" dirty="0" smtClean="0">
                <a:solidFill>
                  <a:srgbClr val="008000"/>
                </a:solidFill>
                <a:cs typeface="B Compset" pitchFamily="2" charset="-78"/>
              </a:rPr>
              <a:t>قبل از رگ گیری پاسخ سئوالات زیر را بیابید :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                </a:t>
            </a:r>
            <a:r>
              <a:rPr lang="en-US" altLang="fa-IR" dirty="0" smtClean="0">
                <a:solidFill>
                  <a:srgbClr val="339966"/>
                </a:solidFill>
                <a:cs typeface="B Compset" pitchFamily="2" charset="-78"/>
                <a:sym typeface="Wingdings" pitchFamily="2" charset="2"/>
              </a:rPr>
              <a:t></a:t>
            </a:r>
            <a:r>
              <a:rPr lang="fa-IR" altLang="fa-IR" sz="2800" dirty="0" smtClean="0">
                <a:cs typeface="B Compset" pitchFamily="2" charset="-78"/>
              </a:rPr>
              <a:t>نوع محلول چیست ؟ 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           </a:t>
            </a:r>
            <a:r>
              <a:rPr lang="en-US" altLang="fa-IR" dirty="0" smtClean="0">
                <a:solidFill>
                  <a:srgbClr val="339966"/>
                </a:solidFill>
                <a:cs typeface="B Compset" pitchFamily="2" charset="-78"/>
                <a:sym typeface="Wingdings" pitchFamily="2" charset="2"/>
              </a:rPr>
              <a:t></a:t>
            </a:r>
            <a:r>
              <a:rPr lang="fa-IR" altLang="fa-IR" sz="2800" dirty="0" smtClean="0">
                <a:cs typeface="B Compset" pitchFamily="2" charset="-78"/>
              </a:rPr>
              <a:t> زمان احتمالی درمان داخل وریدی چقدر است ؟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      </a:t>
            </a:r>
            <a:r>
              <a:rPr lang="en-US" altLang="fa-IR" dirty="0" smtClean="0">
                <a:solidFill>
                  <a:srgbClr val="339966"/>
                </a:solidFill>
                <a:cs typeface="B Compset" pitchFamily="2" charset="-78"/>
                <a:sym typeface="Wingdings" pitchFamily="2" charset="2"/>
              </a:rPr>
              <a:t></a:t>
            </a:r>
            <a:r>
              <a:rPr lang="fa-IR" altLang="fa-IR" sz="2800" dirty="0" smtClean="0">
                <a:cs typeface="B Compset" pitchFamily="2" charset="-78"/>
              </a:rPr>
              <a:t> وضعیت عمومی بیمار چگونه است ؟ </a:t>
            </a:r>
          </a:p>
          <a:p>
            <a:pPr algn="r" rtl="1" eaLnBrk="1" hangingPunct="1"/>
            <a:r>
              <a:rPr lang="fa-IR" altLang="fa-IR" sz="2800" dirty="0" smtClean="0">
                <a:cs typeface="B Compset" pitchFamily="2" charset="-78"/>
              </a:rPr>
              <a:t>          </a:t>
            </a:r>
            <a:r>
              <a:rPr lang="en-US" altLang="fa-IR" dirty="0" smtClean="0">
                <a:solidFill>
                  <a:srgbClr val="339966"/>
                </a:solidFill>
                <a:cs typeface="B Compset" pitchFamily="2" charset="-78"/>
                <a:sym typeface="Wingdings" pitchFamily="2" charset="2"/>
              </a:rPr>
              <a:t></a:t>
            </a:r>
            <a:r>
              <a:rPr lang="fa-IR" altLang="fa-IR" sz="2800" dirty="0" smtClean="0">
                <a:cs typeface="B Compset" pitchFamily="2" charset="-78"/>
              </a:rPr>
              <a:t> سیاهرگ های دردسترس کدامند ؟ </a:t>
            </a:r>
            <a:endParaRPr lang="en-US" altLang="fa-IR" sz="2800" dirty="0" smtClean="0">
              <a:cs typeface="B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260350"/>
            <a:ext cx="5267325" cy="5865813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None/>
            </a:pPr>
            <a:endParaRPr lang="fa-IR" altLang="fa-IR" sz="2800" b="1" dirty="0" smtClean="0">
              <a:solidFill>
                <a:srgbClr val="FF33CC"/>
              </a:solidFill>
              <a:cs typeface="B Compset" pitchFamily="2" charset="-78"/>
            </a:endParaRPr>
          </a:p>
          <a:p>
            <a:pPr algn="just" rtl="1" eaLnBrk="1" hangingPunct="1">
              <a:buFont typeface="Wingdings" pitchFamily="2" charset="2"/>
              <a:buNone/>
            </a:pPr>
            <a:r>
              <a:rPr lang="fa-IR" altLang="fa-IR" sz="2800" b="1" dirty="0" smtClean="0">
                <a:solidFill>
                  <a:schemeClr val="folHlink"/>
                </a:solidFill>
                <a:cs typeface="B Compset" pitchFamily="2" charset="-78"/>
              </a:rPr>
              <a:t>نکات مورد توجه در انتخاب محل رگ گیری :</a:t>
            </a:r>
            <a:r>
              <a:rPr lang="fa-IR" altLang="fa-IR" sz="2800" dirty="0" smtClean="0">
                <a:solidFill>
                  <a:schemeClr val="folHlink"/>
                </a:solidFill>
                <a:cs typeface="B Compset" pitchFamily="2" charset="-78"/>
              </a:rPr>
              <a:t>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ایمنی بیشتر و سهولت کار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وضعیت ورید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نوع مایع یا داروی تزریقی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مدت زمان درمان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سن و جثه بیمار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راست دست یا چپ دست بودن بیمار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سابقه پزشکی بیمار و وضعیت سلامت فعلی او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fa-IR" sz="2800" dirty="0" smtClean="0">
                <a:solidFill>
                  <a:srgbClr val="0000FF"/>
                </a:solidFill>
                <a:cs typeface="B Compset" pitchFamily="2" charset="-78"/>
                <a:sym typeface="Wingdings" pitchFamily="2" charset="2"/>
              </a:rPr>
              <a:t></a:t>
            </a:r>
            <a:r>
              <a:rPr lang="fa-IR" altLang="fa-IR" sz="2800" dirty="0" smtClean="0">
                <a:cs typeface="B Compset" pitchFamily="2" charset="-78"/>
              </a:rPr>
              <a:t> مهارت فرد رگ گیرنده </a:t>
            </a:r>
            <a:endParaRPr lang="en-US" altLang="fa-IR" sz="2800" dirty="0" smtClean="0">
              <a:cs typeface="B Compset" pitchFamily="2" charset="-78"/>
            </a:endParaRPr>
          </a:p>
        </p:txBody>
      </p:sp>
      <p:pic>
        <p:nvPicPr>
          <p:cNvPr id="37891" name="Picture 4" descr="4-1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34925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88913"/>
            <a:ext cx="4752975" cy="63357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solidFill>
                  <a:srgbClr val="008000"/>
                </a:solidFill>
                <a:cs typeface="B Compset" pitchFamily="2" charset="-78"/>
              </a:rPr>
              <a:t>ورید های دست بیشتر استفاده می شوند</a:t>
            </a:r>
            <a:r>
              <a:rPr lang="fa-IR" altLang="fa-IR" sz="2000" b="1" dirty="0" smtClean="0">
                <a:cs typeface="B Compset" pitchFamily="2" charset="-78"/>
              </a:rPr>
              <a:t> ( متاکارپال ، سفالیک ، بازیلیک ، میانی و انشعابات آنها )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cs typeface="B Compset" pitchFamily="2" charset="-78"/>
              </a:rPr>
              <a:t>ابتدا نواحی دیستال و سپس نواحی پروگزیمال مورد استفاده قرار می گیرند . </a:t>
            </a:r>
          </a:p>
          <a:p>
            <a:pPr algn="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solidFill>
                  <a:srgbClr val="008000"/>
                </a:solidFill>
                <a:cs typeface="B Compset" pitchFamily="2" charset="-78"/>
              </a:rPr>
              <a:t>از وریدهای پا باید به ندرت استفاده کرد ( خطر بالای ترومبو آمبولی )</a:t>
            </a:r>
            <a:r>
              <a:rPr lang="fa-IR" altLang="fa-IR" sz="2000" b="1" dirty="0" smtClean="0">
                <a:cs typeface="B Compset" pitchFamily="2" charset="-78"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fa-IR" altLang="fa-IR" sz="2000" b="1" dirty="0" smtClean="0">
              <a:cs typeface="B Compset" pitchFamily="2" charset="-7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solidFill>
                  <a:srgbClr val="FF0000"/>
                </a:solidFill>
                <a:cs typeface="B Compset" pitchFamily="2" charset="-78"/>
              </a:rPr>
              <a:t>وریدهایی که نباید مورد استفاده قرار گیرند :</a:t>
            </a:r>
            <a:r>
              <a:rPr lang="fa-IR" altLang="fa-IR" sz="2000" b="1" dirty="0" smtClean="0">
                <a:cs typeface="B Compset" pitchFamily="2" charset="-78"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cs typeface="B Compset" pitchFamily="2" charset="-78"/>
              </a:rPr>
              <a:t> </a:t>
            </a:r>
            <a:r>
              <a:rPr lang="en-US" altLang="fa-IR" sz="2000" b="1" dirty="0" smtClean="0">
                <a:solidFill>
                  <a:srgbClr val="FF0000"/>
                </a:solidFill>
                <a:cs typeface="B Compset" pitchFamily="2" charset="-78"/>
                <a:sym typeface="Wingdings" pitchFamily="2" charset="2"/>
              </a:rPr>
              <a:t></a:t>
            </a:r>
            <a:r>
              <a:rPr lang="fa-IR" altLang="fa-IR" sz="2000" b="1" dirty="0" smtClean="0">
                <a:cs typeface="B Compset" pitchFamily="2" charset="-78"/>
              </a:rPr>
              <a:t>وریدهای دچار اسکلروز و ترومبوز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cs typeface="B Compset" pitchFamily="2" charset="-78"/>
              </a:rPr>
              <a:t> </a:t>
            </a:r>
            <a:r>
              <a:rPr lang="en-US" altLang="fa-IR" sz="2000" b="1" dirty="0" smtClean="0">
                <a:solidFill>
                  <a:srgbClr val="FF0000"/>
                </a:solidFill>
                <a:cs typeface="B Compset" pitchFamily="2" charset="-78"/>
                <a:sym typeface="Wingdings" pitchFamily="2" charset="2"/>
              </a:rPr>
              <a:t></a:t>
            </a:r>
            <a:r>
              <a:rPr lang="fa-IR" altLang="fa-IR" sz="2000" b="1" dirty="0" smtClean="0">
                <a:cs typeface="B Compset" pitchFamily="2" charset="-78"/>
              </a:rPr>
              <a:t> دستی که دارای شانت یا فیستول شریانی - وریدی است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cs typeface="B Compset" pitchFamily="2" charset="-78"/>
              </a:rPr>
              <a:t> </a:t>
            </a:r>
            <a:r>
              <a:rPr lang="en-US" altLang="fa-IR" sz="2000" b="1" dirty="0" smtClean="0">
                <a:solidFill>
                  <a:srgbClr val="FF0000"/>
                </a:solidFill>
                <a:cs typeface="B Compset" pitchFamily="2" charset="-78"/>
                <a:sym typeface="Wingdings" pitchFamily="2" charset="2"/>
              </a:rPr>
              <a:t></a:t>
            </a:r>
            <a:r>
              <a:rPr lang="fa-IR" altLang="fa-IR" sz="2000" b="1" dirty="0" smtClean="0">
                <a:cs typeface="B Compset" pitchFamily="2" charset="-78"/>
              </a:rPr>
              <a:t> دستی که دچار تورم ، عفونت ، لخته خون و شکاف پوستی باشد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altLang="fa-IR" sz="2000" b="1" dirty="0" smtClean="0">
                <a:cs typeface="B Compset" pitchFamily="2" charset="-78"/>
              </a:rPr>
              <a:t> </a:t>
            </a:r>
            <a:r>
              <a:rPr lang="en-US" altLang="fa-IR" sz="2000" b="1" dirty="0" smtClean="0">
                <a:solidFill>
                  <a:srgbClr val="FF0000"/>
                </a:solidFill>
                <a:cs typeface="B Compset" pitchFamily="2" charset="-78"/>
                <a:sym typeface="Wingdings" pitchFamily="2" charset="2"/>
              </a:rPr>
              <a:t></a:t>
            </a:r>
            <a:r>
              <a:rPr lang="fa-IR" altLang="fa-IR" sz="2000" b="1" dirty="0" smtClean="0">
                <a:cs typeface="B Compset" pitchFamily="2" charset="-78"/>
              </a:rPr>
              <a:t> وریدهای دست سمتی که ماستکتومی گردیده ( به علت آسیب به سیستم لنفاتیک )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fa-IR" sz="2000" b="1" dirty="0" smtClean="0">
                <a:solidFill>
                  <a:srgbClr val="FF0000"/>
                </a:solidFill>
                <a:cs typeface="B Compset" pitchFamily="2" charset="-78"/>
                <a:sym typeface="Wingdings" pitchFamily="2" charset="2"/>
              </a:rPr>
              <a:t></a:t>
            </a:r>
            <a:r>
              <a:rPr lang="fa-IR" altLang="fa-IR" sz="2000" b="1" dirty="0" smtClean="0">
                <a:cs typeface="B Compset" pitchFamily="2" charset="-78"/>
              </a:rPr>
              <a:t> از عروق ناحیه آنته کوبیتال بجز موارد استثنا استفاده نمی شود زیرا در این ناحیه شریان ها نزدیک به وریدها قرار دارند . لذا عروق را باید از نظر وجود ضربان شریانی (حتی با وجود تورنیکه ) لمس نمود و از وارد کردن کانولا به درون عروق ضربان دار اجتناب کرد .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fa-IR" sz="2000" b="1" dirty="0" smtClean="0">
              <a:cs typeface="B Compset" pitchFamily="2" charset="-78"/>
            </a:endParaRPr>
          </a:p>
        </p:txBody>
      </p:sp>
      <p:pic>
        <p:nvPicPr>
          <p:cNvPr id="38915" name="Picture 4" descr="arm_ve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237648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hand_ve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33375"/>
            <a:ext cx="1930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fo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149725"/>
            <a:ext cx="18002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404813"/>
            <a:ext cx="5257800" cy="572135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fa-IR" altLang="fa-IR" sz="2800" b="1" dirty="0" smtClean="0">
                <a:solidFill>
                  <a:srgbClr val="FF33CC"/>
                </a:solidFill>
                <a:cs typeface="B Compset" pitchFamily="2" charset="-78"/>
              </a:rPr>
              <a:t>وریدهایی که توسط پزشک استفاده می شوند:</a:t>
            </a:r>
            <a:r>
              <a:rPr lang="fa-IR" altLang="fa-IR" sz="2800" dirty="0" smtClean="0">
                <a:cs typeface="B Compset" pitchFamily="2" charset="-78"/>
              </a:rPr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dirty="0" smtClean="0">
                <a:cs typeface="B Compset" pitchFamily="2" charset="-78"/>
              </a:rPr>
              <a:t> وریدهای مرکزی شامل : وریدهای ژوگولار داخلی و تحت ترقوه ای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dirty="0" smtClean="0">
                <a:cs typeface="B Compset" pitchFamily="2" charset="-78"/>
              </a:rPr>
              <a:t>دستیابی به این عروق حتی در زمان کلاپس عروق محیطی وجود دارد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dirty="0" smtClean="0">
                <a:cs typeface="B Compset" pitchFamily="2" charset="-78"/>
              </a:rPr>
              <a:t>برای تجویز محلول های هیپراسمولار استفاده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dirty="0" smtClean="0">
                <a:cs typeface="B Compset" pitchFamily="2" charset="-78"/>
              </a:rPr>
              <a:t> می شوند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b="1" dirty="0" smtClean="0">
                <a:solidFill>
                  <a:srgbClr val="FF0000"/>
                </a:solidFill>
                <a:cs typeface="B Compset" pitchFamily="2" charset="-78"/>
              </a:rPr>
              <a:t>خطرات :</a:t>
            </a:r>
            <a:r>
              <a:rPr lang="fa-IR" altLang="fa-IR" sz="2800" dirty="0" smtClean="0">
                <a:cs typeface="B Compset" pitchFamily="2" charset="-78"/>
              </a:rPr>
              <a:t> - ورود سهوی به درون شریان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fa-IR" altLang="fa-IR" sz="2800" dirty="0" smtClean="0">
                <a:cs typeface="B Compset" pitchFamily="2" charset="-78"/>
              </a:rPr>
              <a:t>            - ورود سهوی به فضای پلور </a:t>
            </a:r>
            <a:endParaRPr lang="en-US" altLang="fa-IR" sz="2800" dirty="0" smtClean="0">
              <a:cs typeface="B Compset" pitchFamily="2" charset="-78"/>
            </a:endParaRPr>
          </a:p>
        </p:txBody>
      </p:sp>
      <p:pic>
        <p:nvPicPr>
          <p:cNvPr id="39939" name="Picture 4" descr="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860800"/>
            <a:ext cx="2952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33829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59800" cy="6264275"/>
          </a:xfrm>
        </p:spPr>
        <p:txBody>
          <a:bodyPr/>
          <a:lstStyle/>
          <a:p>
            <a:pPr eaLnBrk="1" hangingPunct="1"/>
            <a:endParaRPr lang="en-US" altLang="fa-IR" smtClean="0"/>
          </a:p>
        </p:txBody>
      </p:sp>
      <p:pic>
        <p:nvPicPr>
          <p:cNvPr id="40963" name="Picture 4" descr="3M_Tegaderm_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71500"/>
            <a:ext cx="6985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88913"/>
            <a:ext cx="4906962" cy="645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b="1" smtClean="0">
                <a:solidFill>
                  <a:srgbClr val="0000FF"/>
                </a:solidFill>
                <a:cs typeface="B Compset" pitchFamily="2" charset="-78"/>
              </a:rPr>
              <a:t>وسایل دسترسی به عروق :</a:t>
            </a:r>
            <a:r>
              <a:rPr lang="fa-IR" altLang="fa-IR" sz="2400" smtClean="0">
                <a:cs typeface="B Compset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b="1" smtClean="0">
                <a:cs typeface="B Compset" pitchFamily="2" charset="-78"/>
              </a:rPr>
              <a:t>شامل انواع کاتتر ( کانولا ) هستند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b="1" smtClean="0">
                <a:solidFill>
                  <a:srgbClr val="FF33CC"/>
                </a:solidFill>
                <a:cs typeface="B Compset" pitchFamily="2" charset="-78"/>
              </a:rPr>
              <a:t>الف : سوزن های استیل اسکالپ وین ( پروانه ای )</a:t>
            </a:r>
            <a:r>
              <a:rPr lang="fa-IR" altLang="fa-IR" sz="2400" smtClean="0">
                <a:solidFill>
                  <a:srgbClr val="FF33CC"/>
                </a:solidFill>
                <a:cs typeface="B Compset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>
                <a:cs typeface="B Compset" pitchFamily="2" charset="-78"/>
              </a:rPr>
              <a:t>     به آسانی وارد رگ می شوند . احتمال نشت مایع زیاد است . به منظور گرفتن نمونه خون ، تزریق یکباره دارو یا انفوزیون هایی که تنها چند ساعت به طول می انجامد ، استفاده می شوند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b="1" smtClean="0">
                <a:solidFill>
                  <a:srgbClr val="FF33CC"/>
                </a:solidFill>
                <a:cs typeface="B Compset" pitchFamily="2" charset="-78"/>
              </a:rPr>
              <a:t>ب : آنژیوکت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>
                <a:cs typeface="B Compset" pitchFamily="2" charset="-78"/>
              </a:rPr>
              <a:t>    کاتترهای پلاستیکی که روی سوزن استیل قرار دارند . نشت مایع به مراتب کمتر و موارد استفاده آنها بیشتر است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b="1" smtClean="0">
                <a:solidFill>
                  <a:srgbClr val="FF33CC"/>
                </a:solidFill>
                <a:cs typeface="B Compset" pitchFamily="2" charset="-78"/>
              </a:rPr>
              <a:t>ج : اینتراکت</a:t>
            </a:r>
            <a:r>
              <a:rPr lang="fa-IR" altLang="fa-IR" sz="2400" b="1" smtClean="0">
                <a:cs typeface="B Compset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>
                <a:cs typeface="B Compset" pitchFamily="2" charset="-78"/>
              </a:rPr>
              <a:t>    کاتترهای پلاستیکی که در داخل سوزن استیل قرار دارند . در اندازه های بلند موجود بوده و برای قسمت های مرکزی بدن مناسبند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fa-IR" sz="2400" smtClean="0">
              <a:cs typeface="B Compset" pitchFamily="2" charset="-78"/>
            </a:endParaRPr>
          </a:p>
        </p:txBody>
      </p:sp>
      <p:pic>
        <p:nvPicPr>
          <p:cNvPr id="41987" name="Picture 5" descr="I_V_Canula_nee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65400"/>
            <a:ext cx="2501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2008529112412HZR22B6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309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cv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33829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defRPr/>
            </a:pPr>
            <a:endParaRPr lang="en-US" altLang="fa-IR" smtClean="0"/>
          </a:p>
        </p:txBody>
      </p:sp>
      <p:pic>
        <p:nvPicPr>
          <p:cNvPr id="43011" name="Picture 5" descr="IVEurAFi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8913"/>
            <a:ext cx="39068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Y-Type_I_V_Cann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84538"/>
            <a:ext cx="381635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10757346_I_V_Cannu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43926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vantagecath-medical-de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28988"/>
            <a:ext cx="52562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34534ca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88913"/>
            <a:ext cx="4286250" cy="2808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60350"/>
            <a:ext cx="5699125" cy="6192838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FF33CC"/>
                </a:solidFill>
                <a:cs typeface="B Compset" panose="00000400000000000000" pitchFamily="2" charset="-78"/>
              </a:rPr>
              <a:t>تفاوت کانولا ها :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-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ضخامت دیواره کانولا ( موثر بر سرعت جریان مایع)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-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تیزی نوک سوزن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-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نرمی کانولا ( موثر بر زمان باقی ماندن کانولا در محل )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-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ایمنی و بی خطر بودن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-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تعداد مجرا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FF33CC"/>
                </a:solidFill>
                <a:cs typeface="B Compset" panose="00000400000000000000" pitchFamily="2" charset="-78"/>
              </a:rPr>
              <a:t>اندازه کاتترها :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با سوزن استیل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cs typeface="B Compset" panose="00000400000000000000" pitchFamily="2" charset="-78"/>
              </a:rPr>
              <a:t>طول سوزن : 5/1 -</a:t>
            </a:r>
            <a:r>
              <a:rPr lang="en-US" altLang="fa-IR" sz="2400" b="1" dirty="0" smtClean="0">
                <a:cs typeface="B Compset" panose="00000400000000000000" pitchFamily="2" charset="-78"/>
              </a:rPr>
              <a:t>  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 </a:t>
            </a:r>
            <a:r>
              <a:rPr lang="fa-IR" altLang="fa-IR" b="1" baseline="30000" dirty="0" smtClean="0">
                <a:cs typeface="B Compset" panose="00000400000000000000" pitchFamily="2" charset="-78"/>
              </a:rPr>
              <a:t>3</a:t>
            </a:r>
            <a:r>
              <a:rPr lang="fa-IR" altLang="fa-IR" b="1" baseline="-25000" dirty="0" smtClean="0">
                <a:cs typeface="B Compset" panose="00000400000000000000" pitchFamily="2" charset="-78"/>
              </a:rPr>
              <a:t>8</a:t>
            </a:r>
            <a:r>
              <a:rPr lang="en-US" altLang="fa-IR" sz="2400" b="1" baseline="-25000" dirty="0" smtClean="0">
                <a:cs typeface="B Compset" panose="00000400000000000000" pitchFamily="2" charset="-78"/>
              </a:rPr>
              <a:t>   </a:t>
            </a:r>
            <a:r>
              <a:rPr lang="fa-IR" altLang="fa-IR" sz="2400" b="1" baseline="-25000" dirty="0" smtClean="0">
                <a:cs typeface="B Compset" panose="00000400000000000000" pitchFamily="2" charset="-78"/>
              </a:rPr>
              <a:t> 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اینچ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altLang="fa-IR" sz="2400" b="1" dirty="0" smtClean="0">
              <a:cs typeface="B Compset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cs typeface="B Compset" panose="00000400000000000000" pitchFamily="2" charset="-78"/>
              </a:rPr>
              <a:t> اندازه : 27 - 13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anose="00000400000000000000" pitchFamily="2" charset="-78"/>
              </a:rPr>
              <a:t>پلاستیکی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baseline="-25000" dirty="0" smtClean="0">
                <a:cs typeface="B Compset" panose="00000400000000000000" pitchFamily="2" charset="-78"/>
              </a:rPr>
              <a:t> 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طول : 2 -   </a:t>
            </a:r>
            <a:r>
              <a:rPr lang="fa-IR" altLang="fa-IR" b="1" baseline="30000" dirty="0" smtClean="0">
                <a:cs typeface="B Compset" panose="00000400000000000000" pitchFamily="2" charset="-78"/>
              </a:rPr>
              <a:t>5</a:t>
            </a:r>
            <a:r>
              <a:rPr lang="fa-IR" altLang="fa-IR" b="1" baseline="-25000" dirty="0" smtClean="0">
                <a:cs typeface="B Compset" panose="00000400000000000000" pitchFamily="2" charset="-78"/>
              </a:rPr>
              <a:t>8</a:t>
            </a:r>
            <a:r>
              <a:rPr lang="en-US" altLang="fa-IR" b="1" baseline="-25000" dirty="0" smtClean="0">
                <a:cs typeface="B Compset" panose="00000400000000000000" pitchFamily="2" charset="-78"/>
              </a:rPr>
              <a:t> </a:t>
            </a:r>
            <a:r>
              <a:rPr lang="fa-IR" altLang="fa-IR" b="1" baseline="-25000" dirty="0" smtClean="0">
                <a:cs typeface="B Compset" panose="00000400000000000000" pitchFamily="2" charset="-78"/>
              </a:rPr>
              <a:t>   </a:t>
            </a:r>
            <a:r>
              <a:rPr lang="fa-IR" altLang="fa-IR" sz="2400" b="1" dirty="0" smtClean="0">
                <a:cs typeface="B Compset" panose="00000400000000000000" pitchFamily="2" charset="-78"/>
              </a:rPr>
              <a:t>اینچ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cs typeface="B Compset" panose="00000400000000000000" pitchFamily="2" charset="-78"/>
              </a:rPr>
              <a:t>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b="1" dirty="0" smtClean="0">
                <a:cs typeface="B Compset" panose="00000400000000000000" pitchFamily="2" charset="-78"/>
              </a:rPr>
              <a:t> اندازه : 27 - 12</a:t>
            </a:r>
            <a:r>
              <a:rPr lang="fa-IR" altLang="fa-IR" b="1" baseline="-25000" dirty="0" smtClean="0">
                <a:cs typeface="B Compset" panose="00000400000000000000" pitchFamily="2" charset="-78"/>
              </a:rPr>
              <a:t>       </a:t>
            </a:r>
          </a:p>
        </p:txBody>
      </p:sp>
      <p:pic>
        <p:nvPicPr>
          <p:cNvPr id="45059" name="Picture 6" descr="2008103112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024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7449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9"/>
          <p:cNvSpPr>
            <a:spLocks noChangeShapeType="1"/>
          </p:cNvSpPr>
          <p:nvPr/>
        </p:nvSpPr>
        <p:spPr bwMode="auto">
          <a:xfrm flipH="1">
            <a:off x="6227763" y="3573463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2" name="Line 10"/>
          <p:cNvSpPr>
            <a:spLocks noChangeShapeType="1"/>
          </p:cNvSpPr>
          <p:nvPr/>
        </p:nvSpPr>
        <p:spPr bwMode="auto">
          <a:xfrm flipH="1">
            <a:off x="7019925" y="51577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362950" cy="597693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   </a:t>
            </a:r>
            <a:r>
              <a:rPr lang="en-US" altLang="fa-IR" sz="2800" dirty="0" smtClean="0">
                <a:cs typeface="B Compset" panose="00000400000000000000" pitchFamily="2" charset="-78"/>
                <a:sym typeface="Webdings" panose="05030102010509060703" pitchFamily="18" charset="2"/>
              </a:rPr>
              <a:t></a:t>
            </a:r>
            <a:r>
              <a:rPr lang="fa-IR" altLang="fa-IR" sz="2800" dirty="0" smtClean="0">
                <a:cs typeface="B Compset" panose="00000400000000000000" pitchFamily="2" charset="-78"/>
              </a:rPr>
              <a:t> تمام وسایل باید حاجب اشعه باشند . تمام کاتترها ایجاد ترومبوز می کنند تنها از نظر میزان این عارضه با هم تفاوت دارند 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 </a:t>
            </a:r>
            <a:r>
              <a:rPr lang="en-US" altLang="fa-IR" sz="2800" dirty="0" smtClean="0">
                <a:cs typeface="B Compset" panose="00000400000000000000" pitchFamily="2" charset="-78"/>
                <a:sym typeface="Webdings" panose="05030102010509060703" pitchFamily="18" charset="2"/>
              </a:rPr>
              <a:t></a:t>
            </a:r>
            <a:r>
              <a:rPr lang="fa-IR" altLang="fa-IR" sz="2800" dirty="0" smtClean="0">
                <a:cs typeface="B Compset" panose="00000400000000000000" pitchFamily="2" charset="-78"/>
              </a:rPr>
              <a:t> جهت برقراری مسیرهای وریدی توسط کاتترهای مرکزی یا میانی باید از روش های استریل استفاده کرد . قبل از انجام کار باید از بیمار رضایت گرفته شود . بهتر است از دست غالب فرد استفاده شود تا با انجام حرکات مناسب و کافی به جریان خون کمک شده و از بروز ادم وابسته پیشگیری به عمل آید 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rgbClr val="FF33CC"/>
                </a:solidFill>
                <a:cs typeface="B Compset" panose="00000400000000000000" pitchFamily="2" charset="-78"/>
              </a:rPr>
              <a:t>عوامل موثر بر جریان مایع 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ارتباط مستقیم با </a:t>
            </a:r>
            <a:r>
              <a:rPr lang="fa-IR" altLang="fa-IR" sz="2800" dirty="0" smtClean="0">
                <a:solidFill>
                  <a:srgbClr val="FF0000"/>
                </a:solidFill>
                <a:cs typeface="B Compset" panose="00000400000000000000" pitchFamily="2" charset="-78"/>
              </a:rPr>
              <a:t>ارتفاع</a:t>
            </a:r>
            <a:r>
              <a:rPr lang="fa-IR" altLang="fa-IR" sz="2800" dirty="0" smtClean="0">
                <a:cs typeface="B Compset" panose="00000400000000000000" pitchFamily="2" charset="-78"/>
              </a:rPr>
              <a:t> ستون مایع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نسبت مستقیم  با </a:t>
            </a:r>
            <a:r>
              <a:rPr lang="fa-IR" altLang="fa-IR" sz="2800" dirty="0" smtClean="0">
                <a:solidFill>
                  <a:srgbClr val="FF0000"/>
                </a:solidFill>
                <a:cs typeface="B Compset" panose="00000400000000000000" pitchFamily="2" charset="-78"/>
              </a:rPr>
              <a:t>قطر لوله</a:t>
            </a:r>
            <a:r>
              <a:rPr lang="fa-IR" altLang="fa-IR" sz="2800" dirty="0" smtClean="0">
                <a:solidFill>
                  <a:srgbClr val="0000FF"/>
                </a:solidFill>
                <a:cs typeface="B Compset" panose="00000400000000000000" pitchFamily="2" charset="-78"/>
              </a:rPr>
              <a:t> </a:t>
            </a:r>
            <a:r>
              <a:rPr lang="fa-IR" altLang="fa-IR" sz="2800" dirty="0" smtClean="0">
                <a:cs typeface="B Compset" panose="00000400000000000000" pitchFamily="2" charset="-78"/>
              </a:rPr>
              <a:t> ست (تغییر قطر توسط کلامپ  ست )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نسبت عکس با </a:t>
            </a:r>
            <a:r>
              <a:rPr lang="fa-IR" altLang="fa-IR" sz="2800" dirty="0" smtClean="0">
                <a:solidFill>
                  <a:srgbClr val="FF0000"/>
                </a:solidFill>
                <a:cs typeface="B Compset" panose="00000400000000000000" pitchFamily="2" charset="-78"/>
              </a:rPr>
              <a:t>طول لوله</a:t>
            </a:r>
            <a:r>
              <a:rPr lang="fa-IR" altLang="fa-IR" sz="2800" dirty="0" smtClean="0">
                <a:cs typeface="B Compset" panose="00000400000000000000" pitchFamily="2" charset="-78"/>
              </a:rPr>
              <a:t>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نسبت عکس با </a:t>
            </a:r>
            <a:r>
              <a:rPr lang="fa-IR" altLang="fa-IR" sz="2800" dirty="0" smtClean="0">
                <a:solidFill>
                  <a:srgbClr val="FF0000"/>
                </a:solidFill>
                <a:cs typeface="B Compset" panose="00000400000000000000" pitchFamily="2" charset="-78"/>
              </a:rPr>
              <a:t>میزان چسبندگی</a:t>
            </a:r>
            <a:r>
              <a:rPr lang="fa-IR" altLang="fa-IR" sz="2800" dirty="0" smtClean="0">
                <a:cs typeface="B Compset" panose="00000400000000000000" pitchFamily="2" charset="-78"/>
              </a:rPr>
              <a:t> یا ویسکوزیته مایع   </a:t>
            </a:r>
            <a:endParaRPr lang="en-US" altLang="fa-IR" sz="2800" dirty="0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alt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04813"/>
            <a:ext cx="8353425" cy="597693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. </a:t>
            </a:r>
            <a:endParaRPr lang="fa-IR" altLang="fa-IR" sz="2800" dirty="0" smtClean="0">
              <a:cs typeface="B Compset" panose="00000400000000000000" pitchFamily="2" charset="-78"/>
            </a:endParaRPr>
          </a:p>
          <a:p>
            <a:pPr algn="r" eaLnBrk="1" hangingPunct="1"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Compset" panose="00000400000000000000" pitchFamily="2" charset="-78"/>
              </a:rPr>
              <a:t>اهداف تزریق محلول های وریدی :</a:t>
            </a:r>
            <a:r>
              <a:rPr lang="fa-IR" altLang="fa-IR" sz="2800" dirty="0" smtClean="0">
                <a:cs typeface="B Compset" panose="00000400000000000000" pitchFamily="2" charset="-78"/>
              </a:rPr>
              <a:t> 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برآورده کردن نیازهای روزانه به آب ، الکترولیت و مواد غذایی 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جایگزینی آب و اصلاح کمبود الکترولیت 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فراهم کردن راهی برای تجویز داخل سیاهرگی دارو و فرآورده های خونی</a:t>
            </a:r>
          </a:p>
          <a:p>
            <a:pPr algn="r" eaLnBrk="1" hangingPunct="1">
              <a:defRPr/>
            </a:pPr>
            <a:endParaRPr lang="fa-IR" altLang="fa-IR" sz="2800" dirty="0" smtClean="0">
              <a:cs typeface="B Compset" panose="00000400000000000000" pitchFamily="2" charset="-78"/>
            </a:endParaRPr>
          </a:p>
          <a:p>
            <a:pPr algn="r" eaLnBrk="1" hangingPunct="1"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Compset" panose="00000400000000000000" pitchFamily="2" charset="-78"/>
              </a:rPr>
              <a:t>محتویات محلول های وریدی : </a:t>
            </a:r>
          </a:p>
          <a:p>
            <a:pPr algn="r" eaLnBrk="1" hangingPunct="1"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دکستروز - اسیدهای آمینه - لیپوپروتئین - آلبومین - الکترولیت ها  </a:t>
            </a:r>
            <a:endParaRPr lang="en-US" altLang="fa-IR" sz="2800" dirty="0" smtClean="0"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None/>
            </a:pPr>
            <a:r>
              <a:rPr lang="fa-IR" altLang="fa-IR" b="1" dirty="0" smtClean="0">
                <a:solidFill>
                  <a:srgbClr val="FF33CC"/>
                </a:solidFill>
                <a:cs typeface="B Compset" pitchFamily="2" charset="-78"/>
              </a:rPr>
              <a:t>کنترل جریان مایع : </a:t>
            </a:r>
          </a:p>
          <a:p>
            <a:pPr algn="just" rtl="1" eaLnBrk="1" hangingPunct="1">
              <a:buFontTx/>
              <a:buChar char="-"/>
            </a:pPr>
            <a:r>
              <a:rPr lang="fa-IR" altLang="fa-IR" dirty="0" smtClean="0">
                <a:cs typeface="B Compset" pitchFamily="2" charset="-78"/>
              </a:rPr>
              <a:t>نظارت دقیق و </a:t>
            </a:r>
            <a:r>
              <a:rPr lang="fa-IR" altLang="fa-IR" dirty="0" smtClean="0">
                <a:cs typeface="B Compset" pitchFamily="2" charset="-78"/>
              </a:rPr>
              <a:t>مکرر </a:t>
            </a:r>
            <a:r>
              <a:rPr lang="fa-IR" altLang="fa-IR" dirty="0" smtClean="0">
                <a:cs typeface="B Compset" pitchFamily="2" charset="-78"/>
              </a:rPr>
              <a:t>بر تزریق های وریدی برای اطمینان از ادامه جریان با سرعت مورد نظر </a:t>
            </a:r>
          </a:p>
          <a:p>
            <a:pPr algn="just" rtl="1" eaLnBrk="1" hangingPunct="1">
              <a:buFontTx/>
              <a:buNone/>
            </a:pPr>
            <a:endParaRPr lang="fa-IR" altLang="fa-IR" dirty="0" smtClean="0">
              <a:cs typeface="B Compset" pitchFamily="2" charset="-78"/>
            </a:endParaRPr>
          </a:p>
          <a:p>
            <a:pPr algn="just" rtl="1" eaLnBrk="1" hangingPunct="1">
              <a:buFont typeface="Wingdings" pitchFamily="2" charset="2"/>
              <a:buNone/>
            </a:pPr>
            <a:r>
              <a:rPr lang="fa-IR" altLang="fa-IR" dirty="0" smtClean="0">
                <a:cs typeface="B Compset" pitchFamily="2" charset="-78"/>
              </a:rPr>
              <a:t>- علامت گذاری ظرف محتوی محلول تزریقی براساس ساعت مورد نظر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fa-IR" altLang="fa-IR" dirty="0" smtClean="0">
                <a:cs typeface="B Compset" pitchFamily="2" charset="-78"/>
              </a:rPr>
              <a:t>- محاسبه سرعت جریان مایع و تنظیم قطرات و بررسی آن حداقل هر یک ساعت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fa-IR" altLang="fa-IR" dirty="0" smtClean="0">
                <a:cs typeface="B Compset" pitchFamily="2" charset="-78"/>
              </a:rPr>
              <a:t>- شستشوی وسیله تزریق وریدی ( اغلب توسط نرمال سالین ) </a:t>
            </a:r>
          </a:p>
          <a:p>
            <a:pPr algn="just" rtl="1" eaLnBrk="1" hangingPunct="1">
              <a:buFont typeface="Wingdings" pitchFamily="2" charset="2"/>
              <a:buNone/>
            </a:pPr>
            <a:r>
              <a:rPr lang="fa-IR" altLang="fa-IR" dirty="0" smtClean="0">
                <a:cs typeface="B Compset" pitchFamily="2" charset="-78"/>
              </a:rPr>
              <a:t>- استفاده از وسایل الکترونیکی و پمپ های تزریق سبب افزایش دقت در میزان و سرعت مایعات و داروهای تجویز شده اما نیاز به کنترل توسط پرستار را برطرف نمی کنند .  </a:t>
            </a:r>
            <a:endParaRPr lang="en-US" altLang="fa-IR" dirty="0" smtClean="0">
              <a:cs typeface="B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b="1" dirty="0" smtClean="0">
                <a:solidFill>
                  <a:srgbClr val="FF33CC"/>
                </a:solidFill>
                <a:cs typeface="B Compset" panose="00000400000000000000" pitchFamily="2" charset="-78"/>
              </a:rPr>
              <a:t>قطع تزریق وریدی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dirty="0" smtClean="0">
                <a:solidFill>
                  <a:srgbClr val="FFFF00"/>
                </a:solidFill>
                <a:cs typeface="B Compset" panose="00000400000000000000" pitchFamily="2" charset="-78"/>
              </a:rPr>
              <a:t>خطرات همراه با خارج کردن کاتتر از ورید شامل: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dirty="0" smtClean="0">
                <a:cs typeface="B Compset" panose="00000400000000000000" pitchFamily="2" charset="-78"/>
              </a:rPr>
              <a:t> - خونریزی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dirty="0" smtClean="0">
                <a:cs typeface="B Compset" panose="00000400000000000000" pitchFamily="2" charset="-78"/>
              </a:rPr>
              <a:t>- آمبولی کاتتر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altLang="fa-IR" dirty="0" smtClean="0">
                <a:solidFill>
                  <a:srgbClr val="FF33CC"/>
                </a:solidFill>
                <a:cs typeface="B Compset" panose="00000400000000000000" pitchFamily="2" charset="-78"/>
                <a:sym typeface="Wingdings" panose="05000000000000000000" pitchFamily="2" charset="2"/>
              </a:rPr>
              <a:t></a:t>
            </a:r>
            <a:r>
              <a:rPr lang="fa-IR" altLang="fa-IR" dirty="0" smtClean="0">
                <a:cs typeface="B Compset" panose="00000400000000000000" pitchFamily="2" charset="-78"/>
              </a:rPr>
              <a:t>پرستار باید پس از خارج کردن ، طول کاتتر را با طول واقعی آن مقایسه نماید 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altLang="fa-IR" dirty="0" smtClean="0">
                <a:solidFill>
                  <a:srgbClr val="FF33CC"/>
                </a:solidFill>
                <a:cs typeface="B Compset" panose="00000400000000000000" pitchFamily="2" charset="-78"/>
                <a:sym typeface="Wingdings" panose="05000000000000000000" pitchFamily="2" charset="2"/>
              </a:rPr>
              <a:t></a:t>
            </a:r>
            <a:r>
              <a:rPr lang="fa-IR" altLang="fa-IR" dirty="0" smtClean="0">
                <a:cs typeface="B Compset" panose="00000400000000000000" pitchFamily="2" charset="-78"/>
              </a:rPr>
              <a:t> اقدام ضروری در صورت پاره شدن کاتتر : مسدود کردن ورید توسط تورنیکه تا زمان انجام جراحی برای خارج کردن قطعه بریده شده </a:t>
            </a:r>
            <a:endParaRPr lang="en-US" altLang="fa-IR" dirty="0" smtClean="0"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endParaRPr lang="en-US" altLang="fa-IR" smtClean="0"/>
          </a:p>
        </p:txBody>
      </p:sp>
      <p:pic>
        <p:nvPicPr>
          <p:cNvPr id="49155" name="Picture 4" descr="image-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rgbClr val="FFFF00"/>
                </a:solidFill>
                <a:cs typeface="B Compset" panose="00000400000000000000" pitchFamily="2" charset="-78"/>
              </a:rPr>
              <a:t>انواع محلول های وریدی :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با توجه به اسمولالیتی آنها نسبت به خون تقسیم بندی می گردند :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altLang="fa-IR" sz="2800" dirty="0" smtClean="0">
              <a:cs typeface="B Compset" panose="00000400000000000000" pitchFamily="2" charset="-78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rgbClr val="FFFF00"/>
                </a:solidFill>
                <a:cs typeface="B Compset" panose="00000400000000000000" pitchFamily="2" charset="-78"/>
              </a:rPr>
              <a:t>- ایزوتونیک :</a:t>
            </a:r>
            <a:r>
              <a:rPr lang="fa-IR" altLang="fa-IR" sz="2800" dirty="0" smtClean="0">
                <a:cs typeface="B Compset" panose="00000400000000000000" pitchFamily="2" charset="-78"/>
              </a:rPr>
              <a:t>  اسمولالیته 310 - 250 میلی اکی والان در لیتر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altLang="fa-IR" sz="2800" dirty="0" smtClean="0">
              <a:solidFill>
                <a:srgbClr val="0000FF"/>
              </a:solidFill>
              <a:cs typeface="B Compset" panose="00000400000000000000" pitchFamily="2" charset="-78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solidFill>
                  <a:srgbClr val="FFFF00"/>
                </a:solidFill>
                <a:cs typeface="B Compset" panose="00000400000000000000" pitchFamily="2" charset="-78"/>
              </a:rPr>
              <a:t>- </a:t>
            </a:r>
            <a:r>
              <a:rPr lang="fa-IR" altLang="fa-IR" sz="2800" b="1" dirty="0" smtClean="0">
                <a:solidFill>
                  <a:srgbClr val="FFFF00"/>
                </a:solidFill>
                <a:cs typeface="B Compset" panose="00000400000000000000" pitchFamily="2" charset="-78"/>
              </a:rPr>
              <a:t>هیپوتونیک :</a:t>
            </a:r>
            <a:r>
              <a:rPr lang="fa-IR" altLang="fa-IR" sz="2800" dirty="0" smtClean="0">
                <a:cs typeface="B Compset" panose="00000400000000000000" pitchFamily="2" charset="-78"/>
              </a:rPr>
              <a:t>   اسمولالیته  کمتر از 250 میلی اکی والان در لیتر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solidFill>
                  <a:srgbClr val="0000FF"/>
                </a:solidFill>
                <a:cs typeface="B Compset" panose="00000400000000000000" pitchFamily="2" charset="-78"/>
              </a:rPr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rgbClr val="FFFF00"/>
                </a:solidFill>
                <a:cs typeface="B Compset" panose="00000400000000000000" pitchFamily="2" charset="-78"/>
              </a:rPr>
              <a:t>- هیپر تونیک :</a:t>
            </a:r>
            <a:r>
              <a:rPr lang="fa-IR" altLang="fa-IR" sz="2800" dirty="0" smtClean="0">
                <a:cs typeface="B Compset" panose="00000400000000000000" pitchFamily="2" charset="-78"/>
              </a:rPr>
              <a:t>  اسمولالیته   بیشتر از 310 میلی اکی والان در لیتر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altLang="fa-IR" sz="2800" dirty="0" smtClean="0"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rgbClr val="FF33CC"/>
                </a:solidFill>
                <a:cs typeface="B Compset" panose="00000400000000000000" pitchFamily="2" charset="-78"/>
              </a:rPr>
              <a:t>مایعات ایزوتونیک :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اسمولالیته نزدیک به مایع خارج سلولی است 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</a:t>
            </a:r>
            <a:r>
              <a:rPr lang="fa-IR" altLang="fa-IR" sz="2800" dirty="0" smtClean="0">
                <a:cs typeface="B Compset" panose="00000400000000000000" pitchFamily="2" charset="-78"/>
              </a:rPr>
              <a:t>افزایش دهنده حجم </a:t>
            </a:r>
            <a:r>
              <a:rPr lang="en-US" altLang="fa-IR" sz="2800" dirty="0" smtClean="0">
                <a:cs typeface="B Compset" panose="00000400000000000000" pitchFamily="2" charset="-78"/>
              </a:rPr>
              <a:t>ECF</a:t>
            </a:r>
            <a:r>
              <a:rPr lang="fa-IR" altLang="fa-IR" sz="2800" dirty="0" smtClean="0">
                <a:cs typeface="B Compset" panose="00000400000000000000" pitchFamily="2" charset="-78"/>
              </a:rPr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افزایش در حجم پلاسما 25 / 0 لیتر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برای جایگزینی 1 لیتر خون ازدست رفته ، 3 لیتر مایع ایزوتونیک مورد نیاز است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cs typeface="B Compset" panose="00000400000000000000" pitchFamily="2" charset="-78"/>
              </a:rPr>
              <a:t>- در بیماران مبتلا به هیپرتانسیون و نارسائی قلب علائم افزایش بار مایع کنترل گردد 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altLang="fa-IR" sz="2800" dirty="0" smtClean="0"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انواع محلول های ایزوتونیک </a:t>
            </a: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- محلول قندی 5 درصد ( </a:t>
            </a:r>
            <a:r>
              <a:rPr lang="en-US" altLang="fa-IR" sz="24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D</a:t>
            </a:r>
            <a:r>
              <a:rPr lang="en-US" altLang="fa-IR" sz="2400" b="1" baseline="-250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5</a:t>
            </a:r>
            <a:r>
              <a:rPr lang="en-US" altLang="fa-IR" sz="24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W</a:t>
            </a: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)</a:t>
            </a:r>
            <a:r>
              <a:rPr lang="fa-IR" altLang="fa-IR" sz="28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مورد استفاده : مایع رسانی و اصلاح اسمولالیتی افزایش یافته سرم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کالری تولید شده : به ازای 1 لیتر محلول ، 200 کیلو کالری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بلافاصله بعد از تزریق با متابولیزه شدن گلوکز محلول تبدیل به مایع هیپوتونیک می گردد . یک سوم در خارج سلول و دو سوم به داخل سلول وارد می گردد . </a:t>
            </a:r>
          </a:p>
          <a:p>
            <a:pPr algn="ct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- محلول نرمال سالین ( </a:t>
            </a:r>
            <a:r>
              <a:rPr lang="en-US" altLang="fa-IR" sz="2400" b="1" dirty="0" err="1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NaCl</a:t>
            </a:r>
            <a:r>
              <a:rPr lang="en-US" altLang="fa-IR" sz="24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0/9 %</a:t>
            </a: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)</a:t>
            </a:r>
          </a:p>
          <a:p>
            <a:pPr algn="r" rtl="1" eaLnBrk="1" hangingPunct="1">
              <a:lnSpc>
                <a:spcPct val="90000"/>
              </a:lnSpc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اسمولالیته آن تماما از طریق الکترولیت ها تامین می گردد و محلول </a:t>
            </a: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در</a:t>
            </a:r>
            <a:r>
              <a:rPr lang="en-US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ECF</a:t>
            </a: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باقی </a:t>
            </a: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می </a:t>
            </a: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ماند 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مورد استفاده : درمان کاهش حجم مایع خارج سلولی ، جایگزینی سدیم ازدست رفته ، همراه با ترانسفوزیون خون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منع مصرف : نارسایی قلبی ، ادم ریوی ؛ آسیب های کلیوی ، احتباس سدیم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  کالری تولید نمی کند .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تنها دارای سدیم و کلر است پس در واقع مشابه </a:t>
            </a:r>
            <a:r>
              <a:rPr lang="en-US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ECF</a:t>
            </a: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نیست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altLang="fa-IR" sz="2400" dirty="0" smtClean="0">
                <a:solidFill>
                  <a:schemeClr val="accent4">
                    <a:lumMod val="10000"/>
                  </a:schemeClr>
                </a:solidFill>
                <a:cs typeface="B Compset" panose="00000400000000000000" pitchFamily="2" charset="-78"/>
              </a:rPr>
              <a:t>    </a:t>
            </a:r>
            <a:endParaRPr lang="en-US" altLang="fa-IR" sz="2400" dirty="0" smtClean="0">
              <a:solidFill>
                <a:schemeClr val="accent4">
                  <a:lumMod val="10000"/>
                </a:schemeClr>
              </a:solidFill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76250"/>
            <a:ext cx="8229600" cy="5721350"/>
          </a:xfr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effectLst/>
                <a:cs typeface="B Compset" panose="00000400000000000000" pitchFamily="2" charset="-78"/>
              </a:rPr>
              <a:t>محلول رینگر لاکتات 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effectLst/>
                <a:cs typeface="B Compset" panose="00000400000000000000" pitchFamily="2" charset="-78"/>
              </a:rPr>
              <a:t>حاوی سدیم ، پتاسیم ، کلرید ، کلسیم و لاکتات  در غلظت مشابه با </a:t>
            </a:r>
            <a:r>
              <a:rPr lang="en-US" altLang="fa-IR" sz="2800" b="1" dirty="0" smtClean="0">
                <a:solidFill>
                  <a:schemeClr val="accent4">
                    <a:lumMod val="10000"/>
                  </a:schemeClr>
                </a:solidFill>
                <a:effectLst/>
                <a:cs typeface="B Compset" panose="00000400000000000000" pitchFamily="2" charset="-78"/>
              </a:rPr>
              <a:t>ECF</a:t>
            </a:r>
            <a:endParaRPr lang="fa-IR" altLang="fa-IR" sz="2800" b="1" dirty="0" smtClean="0">
              <a:solidFill>
                <a:schemeClr val="accent4">
                  <a:lumMod val="10000"/>
                </a:schemeClr>
              </a:solidFill>
              <a:effectLst/>
              <a:cs typeface="B Compset" panose="00000400000000000000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effectLst/>
                <a:cs typeface="B Compset" panose="00000400000000000000" pitchFamily="2" charset="-78"/>
              </a:rPr>
              <a:t> مورد استفاده : اصلاح کم آبی و کاهش سدیم ، جایگزینی مایعات ازدست رفته از طریق سیستم گوارشی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altLang="fa-IR" sz="2800" b="1" dirty="0" smtClean="0">
              <a:solidFill>
                <a:schemeClr val="accent4">
                  <a:lumMod val="10000"/>
                </a:schemeClr>
              </a:solidFill>
              <a:effectLst/>
              <a:cs typeface="B Compset" panose="00000400000000000000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b="1" dirty="0" smtClean="0">
                <a:solidFill>
                  <a:schemeClr val="accent4">
                    <a:lumMod val="10000"/>
                  </a:schemeClr>
                </a:solidFill>
                <a:effectLst/>
                <a:cs typeface="B Compset" panose="00000400000000000000" pitchFamily="2" charset="-78"/>
              </a:rPr>
              <a:t> منع مصرف : وجود اسیدوز لاکتیک ، زیرا توانایی بدن برای تبدیل لاکتات به بی کربنات کاهش می یابد </a:t>
            </a:r>
            <a:endParaRPr lang="en-US" altLang="fa-IR" sz="2800" b="1" dirty="0" smtClean="0">
              <a:solidFill>
                <a:schemeClr val="accent4">
                  <a:lumMod val="10000"/>
                </a:schemeClr>
              </a:solidFill>
              <a:effectLst/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362950" cy="57927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مایعات هیپوتونیک 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نسبت به الکترولیت ، آب بیشتری فراهم می کند و </a:t>
            </a:r>
            <a:r>
              <a:rPr lang="en-US" altLang="fa-IR" sz="2800" dirty="0" smtClean="0">
                <a:effectLst/>
                <a:cs typeface="B Compset" panose="00000400000000000000" pitchFamily="2" charset="-78"/>
              </a:rPr>
              <a:t>ECF</a:t>
            </a: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را رقیق می سازد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موارد استفاده : - جایگزین کردن مایع سلولی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- تجویز آب برای دفع مواد زائد از بدن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 - محلول سدیم هیپوتونیک ( 45 /0 %) برای برای درمان  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    هیپرناترمی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عوارض تزریق بیش از حد : - کاهش مایع درون عروق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                  - کاهش فشار خون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                      - ادم سلولی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altLang="fa-IR" sz="2800" dirty="0" smtClean="0">
                <a:effectLst/>
                <a:cs typeface="B Compset" panose="00000400000000000000" pitchFamily="2" charset="-78"/>
              </a:rPr>
              <a:t>                                            - آسیب به سلول ها </a:t>
            </a:r>
            <a:endParaRPr lang="en-US" altLang="fa-IR" sz="2800" dirty="0" smtClean="0">
              <a:effectLst/>
              <a:cs typeface="B Compse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fa-IR" altLang="fa-IR" b="1" dirty="0" smtClean="0">
                <a:solidFill>
                  <a:srgbClr val="FF33CC"/>
                </a:solidFill>
                <a:cs typeface="B Compset" pitchFamily="2" charset="-78"/>
              </a:rPr>
              <a:t>مایعات هیپرتونیک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cs typeface="B Compset" pitchFamily="2" charset="-78"/>
              </a:rPr>
              <a:t>- افزایش دهنده اسمولالیته و حجم </a:t>
            </a:r>
            <a:r>
              <a:rPr lang="en-US" altLang="fa-IR" sz="2400" dirty="0" smtClean="0">
                <a:cs typeface="B Compset" pitchFamily="2" charset="-78"/>
              </a:rPr>
              <a:t>ECF</a:t>
            </a:r>
            <a:endParaRPr lang="fa-IR" altLang="fa-IR" sz="2400" dirty="0" smtClean="0">
              <a:cs typeface="B Compset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itchFamily="2" charset="-78"/>
              </a:rPr>
              <a:t>الف :</a:t>
            </a:r>
            <a:r>
              <a:rPr lang="fa-IR" altLang="fa-IR" sz="2400" dirty="0" smtClean="0">
                <a:cs typeface="B Compset" pitchFamily="2" charset="-78"/>
              </a:rPr>
              <a:t> افزایش حجم توسط مایع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b="1" dirty="0" smtClean="0">
                <a:solidFill>
                  <a:srgbClr val="0000FF"/>
                </a:solidFill>
                <a:cs typeface="B Compset" pitchFamily="2" charset="-78"/>
              </a:rPr>
              <a:t>ب :</a:t>
            </a:r>
            <a:r>
              <a:rPr lang="fa-IR" altLang="fa-IR" sz="2400" dirty="0" smtClean="0">
                <a:cs typeface="B Compset" pitchFamily="2" charset="-78"/>
              </a:rPr>
              <a:t> افزایش فشار اسمزی و کشیده شدن آب از داخل سلول ها به </a:t>
            </a:r>
            <a:r>
              <a:rPr lang="en-US" altLang="fa-IR" sz="2400" dirty="0" smtClean="0">
                <a:cs typeface="B Compset" pitchFamily="2" charset="-78"/>
              </a:rPr>
              <a:t>ECF</a:t>
            </a:r>
            <a:endParaRPr lang="fa-IR" altLang="fa-IR" sz="2400" dirty="0" smtClean="0">
              <a:cs typeface="B Compset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endParaRPr lang="fa-IR" altLang="fa-IR" sz="2400" dirty="0" smtClean="0">
              <a:cs typeface="B Compset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b="1" dirty="0" smtClean="0">
                <a:solidFill>
                  <a:srgbClr val="FF0000"/>
                </a:solidFill>
                <a:cs typeface="B Compset" pitchFamily="2" charset="-78"/>
              </a:rPr>
              <a:t>موارد استفاده :</a:t>
            </a:r>
            <a:r>
              <a:rPr lang="fa-IR" altLang="fa-IR" sz="2400" dirty="0" smtClean="0">
                <a:cs typeface="B Compset" pitchFamily="2" charset="-78"/>
              </a:rPr>
              <a:t> - درمان هیپوولمی و هیپوناترمی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cs typeface="B Compset" pitchFamily="2" charset="-78"/>
              </a:rPr>
              <a:t>                   - تامین کالری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cs typeface="B Compset" pitchFamily="2" charset="-78"/>
              </a:rPr>
              <a:t>                    - تغذیه جانبی ( </a:t>
            </a:r>
            <a:r>
              <a:rPr lang="en-US" altLang="fa-IR" sz="2400" dirty="0" smtClean="0">
                <a:cs typeface="B Compset" pitchFamily="2" charset="-78"/>
              </a:rPr>
              <a:t>TPN</a:t>
            </a:r>
            <a:r>
              <a:rPr lang="fa-IR" altLang="fa-IR" sz="2400" dirty="0" smtClean="0">
                <a:cs typeface="B Compset" pitchFamily="2" charset="-78"/>
              </a:rPr>
              <a:t> )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b="1" dirty="0" smtClean="0">
                <a:solidFill>
                  <a:srgbClr val="FF0000"/>
                </a:solidFill>
                <a:cs typeface="B Compset" pitchFamily="2" charset="-78"/>
              </a:rPr>
              <a:t>عوارض تزریق سریع یا مقادیر زیاد :</a:t>
            </a:r>
            <a:r>
              <a:rPr lang="fa-IR" altLang="fa-IR" sz="2400" dirty="0" smtClean="0">
                <a:cs typeface="B Compset" pitchFamily="2" charset="-78"/>
              </a:rPr>
              <a:t> - افزایش حجم مایعات خارج سلولی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cs typeface="B Compset" pitchFamily="2" charset="-78"/>
              </a:rPr>
              <a:t>                                             -  اورلود جریان خون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cs typeface="B Compset" pitchFamily="2" charset="-78"/>
              </a:rPr>
              <a:t>                                              - کم آبی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solidFill>
                  <a:srgbClr val="0000FF"/>
                </a:solidFill>
                <a:cs typeface="B Compset" pitchFamily="2" charset="-78"/>
              </a:rPr>
              <a:t>محلول های دکستروز با غلظت بالاتر از 10% باید از طریق خط وریدی مرکزی تجویز 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fa-IR" altLang="fa-IR" sz="2400" dirty="0" smtClean="0">
                <a:solidFill>
                  <a:srgbClr val="0000FF"/>
                </a:solidFill>
                <a:cs typeface="B Compset" pitchFamily="2" charset="-78"/>
              </a:rPr>
              <a:t>شوند تا بطور کافی رقیق شده و از چروکیدگی گلبول های قرمز پیشگیری شود . </a:t>
            </a:r>
            <a:endParaRPr lang="en-US" altLang="fa-IR" sz="2400" dirty="0" smtClean="0">
              <a:solidFill>
                <a:srgbClr val="0000FF"/>
              </a:solidFill>
              <a:cs typeface="B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7927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fa-IR" altLang="fa-IR" sz="2600" b="1" dirty="0" smtClean="0">
                <a:solidFill>
                  <a:srgbClr val="FF33CC"/>
                </a:solidFill>
                <a:cs typeface="B Compset" pitchFamily="2" charset="-78"/>
              </a:rPr>
              <a:t>سایر مواد تزریقی درون وریدی</a:t>
            </a:r>
            <a:r>
              <a:rPr lang="fa-IR" altLang="fa-IR" sz="2600" dirty="0" smtClean="0">
                <a:cs typeface="B Compset" pitchFamily="2" charset="-78"/>
              </a:rPr>
              <a:t> </a:t>
            </a:r>
          </a:p>
          <a:p>
            <a:pPr algn="r" rtl="1" eaLnBrk="1" hangingPunct="1">
              <a:buFont typeface="Wingdings" pitchFamily="2" charset="2"/>
              <a:buNone/>
            </a:pPr>
            <a:endParaRPr lang="fa-IR" altLang="fa-IR" sz="2600" dirty="0" smtClean="0">
              <a:cs typeface="B Compset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endParaRPr lang="fa-IR" altLang="fa-IR" sz="2600" dirty="0" smtClean="0">
              <a:cs typeface="B Compset" pitchFamily="2" charset="-78"/>
            </a:endParaRPr>
          </a:p>
          <a:p>
            <a:pPr algn="r" rtl="1" eaLnBrk="1" hangingPunct="1"/>
            <a:r>
              <a:rPr lang="fa-IR" altLang="fa-IR" sz="2600" dirty="0" smtClean="0">
                <a:cs typeface="B Compset" pitchFamily="2" charset="-78"/>
              </a:rPr>
              <a:t> </a:t>
            </a:r>
            <a:r>
              <a:rPr lang="en-US" altLang="fa-IR" sz="2600" dirty="0" smtClean="0">
                <a:solidFill>
                  <a:srgbClr val="008000"/>
                </a:solidFill>
                <a:cs typeface="B Compset" pitchFamily="2" charset="-78"/>
                <a:sym typeface="Webdings" pitchFamily="18" charset="2"/>
              </a:rPr>
              <a:t></a:t>
            </a:r>
            <a:r>
              <a:rPr lang="fa-IR" altLang="fa-IR" sz="2600" dirty="0" smtClean="0">
                <a:cs typeface="B Compset" pitchFamily="2" charset="-78"/>
              </a:rPr>
              <a:t> برآورده کردن نیازهای تغذیه ای شامل محلول های وریدی با غلظت بالا نظیر گلوکز ، پروتئین ، چربی </a:t>
            </a:r>
          </a:p>
          <a:p>
            <a:pPr algn="r" rtl="1" eaLnBrk="1" hangingPunct="1"/>
            <a:endParaRPr lang="fa-IR" altLang="fa-IR" sz="2600" dirty="0" smtClean="0">
              <a:cs typeface="B Compset" pitchFamily="2" charset="-78"/>
            </a:endParaRPr>
          </a:p>
          <a:p>
            <a:pPr algn="r" rtl="1" eaLnBrk="1" hangingPunct="1"/>
            <a:r>
              <a:rPr lang="fa-IR" altLang="fa-IR" sz="2600" dirty="0" smtClean="0">
                <a:cs typeface="B Compset" pitchFamily="2" charset="-78"/>
              </a:rPr>
              <a:t> </a:t>
            </a:r>
            <a:r>
              <a:rPr lang="en-US" altLang="fa-IR" sz="2600" dirty="0" smtClean="0">
                <a:solidFill>
                  <a:srgbClr val="008000"/>
                </a:solidFill>
                <a:cs typeface="B Compset" pitchFamily="2" charset="-78"/>
                <a:sym typeface="Webdings" pitchFamily="18" charset="2"/>
              </a:rPr>
              <a:t></a:t>
            </a:r>
            <a:r>
              <a:rPr lang="fa-IR" altLang="fa-IR" sz="2600" dirty="0" smtClean="0">
                <a:cs typeface="B Compset" pitchFamily="2" charset="-78"/>
              </a:rPr>
              <a:t> کلوئید ها ، افزایش دهنده های حجم پلاسما ، فرآورده های خونی </a:t>
            </a:r>
          </a:p>
          <a:p>
            <a:pPr algn="r" rtl="1" eaLnBrk="1" hangingPunct="1"/>
            <a:endParaRPr lang="fa-IR" altLang="fa-IR" sz="2600" dirty="0" smtClean="0">
              <a:cs typeface="B Compset" pitchFamily="2" charset="-78"/>
            </a:endParaRPr>
          </a:p>
          <a:p>
            <a:pPr algn="r" rtl="1" eaLnBrk="1" hangingPunct="1"/>
            <a:r>
              <a:rPr lang="fa-IR" altLang="fa-IR" sz="2600" dirty="0" smtClean="0">
                <a:cs typeface="B Compset" pitchFamily="2" charset="-78"/>
              </a:rPr>
              <a:t> </a:t>
            </a:r>
            <a:r>
              <a:rPr lang="en-US" altLang="fa-IR" sz="2600" dirty="0" smtClean="0">
                <a:solidFill>
                  <a:srgbClr val="008000"/>
                </a:solidFill>
                <a:cs typeface="B Compset" pitchFamily="2" charset="-78"/>
                <a:sym typeface="Webdings" pitchFamily="18" charset="2"/>
              </a:rPr>
              <a:t></a:t>
            </a:r>
            <a:r>
              <a:rPr lang="fa-IR" altLang="fa-IR" sz="2600" dirty="0" smtClean="0">
                <a:cs typeface="B Compset" pitchFamily="2" charset="-78"/>
              </a:rPr>
              <a:t> داروها </a:t>
            </a:r>
            <a:endParaRPr lang="en-US" altLang="fa-IR" sz="2600" dirty="0" smtClean="0">
              <a:cs typeface="B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Glass Layers">
  <a:themeElements>
    <a:clrScheme name="1_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1_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1421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Default Design</vt:lpstr>
      <vt:lpstr>Fireworks</vt:lpstr>
      <vt:lpstr>Globe</vt:lpstr>
      <vt:lpstr>Maple</vt:lpstr>
      <vt:lpstr>Textured</vt:lpstr>
      <vt:lpstr>Glass Layers</vt:lpstr>
      <vt:lpstr>Slit</vt:lpstr>
      <vt:lpstr>Capsules</vt:lpstr>
      <vt:lpstr>Profile</vt:lpstr>
      <vt:lpstr>Blends</vt:lpstr>
      <vt:lpstr>Watermark</vt:lpstr>
      <vt:lpstr>Stream</vt:lpstr>
      <vt:lpstr>1_Glass Layers</vt:lpstr>
      <vt:lpstr>1_Stream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SHETAB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ARYAN</dc:creator>
  <cp:lastModifiedBy>Azar</cp:lastModifiedBy>
  <cp:revision>90</cp:revision>
  <dcterms:created xsi:type="dcterms:W3CDTF">2009-12-20T15:35:20Z</dcterms:created>
  <dcterms:modified xsi:type="dcterms:W3CDTF">2015-08-02T07:21:35Z</dcterms:modified>
</cp:coreProperties>
</file>