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handoutMasterIdLst>
    <p:handoutMasterId r:id="rId26"/>
  </p:handoutMasterIdLst>
  <p:sldIdLst>
    <p:sldId id="256" r:id="rId2"/>
    <p:sldId id="259" r:id="rId3"/>
    <p:sldId id="260" r:id="rId4"/>
    <p:sldId id="261" r:id="rId5"/>
    <p:sldId id="262" r:id="rId6"/>
    <p:sldId id="258" r:id="rId7"/>
    <p:sldId id="257" r:id="rId8"/>
    <p:sldId id="264" r:id="rId9"/>
    <p:sldId id="266" r:id="rId10"/>
    <p:sldId id="265" r:id="rId11"/>
    <p:sldId id="271" r:id="rId12"/>
    <p:sldId id="268" r:id="rId13"/>
    <p:sldId id="269" r:id="rId14"/>
    <p:sldId id="270" r:id="rId15"/>
    <p:sldId id="278" r:id="rId16"/>
    <p:sldId id="263" r:id="rId17"/>
    <p:sldId id="267" r:id="rId18"/>
    <p:sldId id="272" r:id="rId19"/>
    <p:sldId id="273" r:id="rId20"/>
    <p:sldId id="274" r:id="rId21"/>
    <p:sldId id="275" r:id="rId22"/>
    <p:sldId id="276" r:id="rId23"/>
    <p:sldId id="279" r:id="rId24"/>
    <p:sldId id="277" r:id="rId25"/>
  </p:sldIdLst>
  <p:sldSz cx="9144000" cy="6858000" type="screen4x3"/>
  <p:notesSz cx="6997700" cy="9271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a:defRPr sz="1200">
                <a:latin typeface="Times New Roman" charset="0"/>
              </a:defRPr>
            </a:lvl1pPr>
          </a:lstStyle>
          <a:p>
            <a:endParaRPr lang="en-US"/>
          </a:p>
        </p:txBody>
      </p:sp>
      <p:sp>
        <p:nvSpPr>
          <p:cNvPr id="31747"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a:defRPr sz="1200">
                <a:latin typeface="Times New Roman" charset="0"/>
              </a:defRPr>
            </a:lvl1pPr>
          </a:lstStyle>
          <a:p>
            <a:endParaRPr lang="en-US"/>
          </a:p>
        </p:txBody>
      </p:sp>
      <p:sp>
        <p:nvSpPr>
          <p:cNvPr id="31748" name="Rectangle 4"/>
          <p:cNvSpPr>
            <a:spLocks noGrp="1" noChangeArrowheads="1"/>
          </p:cNvSpPr>
          <p:nvPr>
            <p:ph type="ftr" sz="quarter" idx="2"/>
          </p:nvPr>
        </p:nvSpPr>
        <p:spPr bwMode="auto">
          <a:xfrm>
            <a:off x="0"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a:defRPr sz="1200">
                <a:latin typeface="Times New Roman" charset="0"/>
              </a:defRPr>
            </a:lvl1pPr>
          </a:lstStyle>
          <a:p>
            <a:endParaRPr lang="en-US"/>
          </a:p>
        </p:txBody>
      </p:sp>
      <p:sp>
        <p:nvSpPr>
          <p:cNvPr id="31749" name="Rectangle 5"/>
          <p:cNvSpPr>
            <a:spLocks noGrp="1" noChangeArrowheads="1"/>
          </p:cNvSpPr>
          <p:nvPr>
            <p:ph type="sldNum" sz="quarter" idx="3"/>
          </p:nvPr>
        </p:nvSpPr>
        <p:spPr bwMode="auto">
          <a:xfrm>
            <a:off x="3963988"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a:defRPr sz="1200">
                <a:latin typeface="Times New Roman" charset="0"/>
              </a:defRPr>
            </a:lvl1pPr>
          </a:lstStyle>
          <a:p>
            <a:fld id="{60900187-4CFC-41E8-A642-D16168287F5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2438400"/>
            <a:ext cx="9009063" cy="1052513"/>
            <a:chOff x="0" y="1536"/>
            <a:chExt cx="5675" cy="663"/>
          </a:xfrm>
        </p:grpSpPr>
        <p:grpSp>
          <p:nvGrpSpPr>
            <p:cNvPr id="13315" name="Group 3"/>
            <p:cNvGrpSpPr>
              <a:grpSpLocks/>
            </p:cNvGrpSpPr>
            <p:nvPr/>
          </p:nvGrpSpPr>
          <p:grpSpPr bwMode="auto">
            <a:xfrm>
              <a:off x="183" y="1604"/>
              <a:ext cx="448" cy="299"/>
              <a:chOff x="720" y="336"/>
              <a:chExt cx="624" cy="432"/>
            </a:xfrm>
          </p:grpSpPr>
          <p:sp>
            <p:nvSpPr>
              <p:cNvPr id="13316"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13317"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13318" name="Group 6"/>
            <p:cNvGrpSpPr>
              <a:grpSpLocks/>
            </p:cNvGrpSpPr>
            <p:nvPr/>
          </p:nvGrpSpPr>
          <p:grpSpPr bwMode="auto">
            <a:xfrm>
              <a:off x="261" y="1870"/>
              <a:ext cx="465" cy="299"/>
              <a:chOff x="912" y="2640"/>
              <a:chExt cx="672" cy="432"/>
            </a:xfrm>
          </p:grpSpPr>
          <p:sp>
            <p:nvSpPr>
              <p:cNvPr id="13319"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13320"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13321"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13322"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13323"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13324"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1332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326"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13327"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13328"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13D33ADF-288A-431E-AA4D-ABF15B5F2E0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536669-ACEA-4BF3-981B-75CEAAF613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530D4D-804B-4023-95D4-AF1A78C005E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5CE809-5D0D-4524-878E-C3CAB4F4A3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BF82DA-AD67-4BF3-9E02-0823C797F0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888E313-B518-46CC-B76F-AFB4D0BA9EF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761C49E-BD70-4FAD-8486-F42AFC7A9AA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971078E-2998-4B6E-A421-765ABA150F1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0BE7097-5B0F-4B1A-A54A-3FA7773D83D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4BEA5A-CDF9-4647-935E-054D54660F0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2FA787-4D83-4AB1-AE4E-9DF803EA0F9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US"/>
          </a:p>
        </p:txBody>
      </p:sp>
      <p:sp>
        <p:nvSpPr>
          <p:cNvPr id="1229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a:p>
        </p:txBody>
      </p:sp>
      <p:sp>
        <p:nvSpPr>
          <p:cNvPr id="12292"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US"/>
          </a:p>
        </p:txBody>
      </p:sp>
      <p:sp>
        <p:nvSpPr>
          <p:cNvPr id="1229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a:p>
        </p:txBody>
      </p:sp>
      <p:sp>
        <p:nvSpPr>
          <p:cNvPr id="1229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a:p>
        </p:txBody>
      </p:sp>
      <p:sp>
        <p:nvSpPr>
          <p:cNvPr id="12295"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US"/>
          </a:p>
        </p:txBody>
      </p:sp>
      <p:sp>
        <p:nvSpPr>
          <p:cNvPr id="1229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a:p>
        </p:txBody>
      </p:sp>
      <p:sp>
        <p:nvSpPr>
          <p:cNvPr id="12297"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298"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9"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2300"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2301"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00CA4E7E-86B3-4BCF-B81E-5B12E1D13E1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 </a:t>
            </a:r>
          </a:p>
        </p:txBody>
      </p:sp>
      <p:sp>
        <p:nvSpPr>
          <p:cNvPr id="2051" name="Rectangle 3"/>
          <p:cNvSpPr>
            <a:spLocks noGrp="1" noChangeArrowheads="1"/>
          </p:cNvSpPr>
          <p:nvPr>
            <p:ph type="subTitle" idx="1"/>
          </p:nvPr>
        </p:nvSpPr>
        <p:spPr/>
        <p:txBody>
          <a:bodyPr/>
          <a:lstStyle/>
          <a:p>
            <a:r>
              <a:rPr lang="en-US"/>
              <a:t>PCC Case Presentation 2/8/06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Spontaneous pneumothorax	</a:t>
            </a:r>
          </a:p>
        </p:txBody>
      </p:sp>
      <p:sp>
        <p:nvSpPr>
          <p:cNvPr id="15363" name="Rectangle 3"/>
          <p:cNvSpPr>
            <a:spLocks noGrp="1" noChangeArrowheads="1"/>
          </p:cNvSpPr>
          <p:nvPr>
            <p:ph type="body" idx="1"/>
          </p:nvPr>
        </p:nvSpPr>
        <p:spPr/>
        <p:txBody>
          <a:bodyPr/>
          <a:lstStyle/>
          <a:p>
            <a:r>
              <a:rPr lang="en-US" b="1"/>
              <a:t>Primary versus secondary</a:t>
            </a:r>
            <a:endParaRPr lang="en-US"/>
          </a:p>
          <a:p>
            <a:pPr>
              <a:buFont typeface="Wingdings" pitchFamily="2" charset="2"/>
              <a:buNone/>
            </a:pPr>
            <a:r>
              <a:rPr lang="en-US"/>
              <a:t>	Primary-No obvious underlying cause. (although many primary cases actually have an underlying cause if more closely evaluated)</a:t>
            </a:r>
          </a:p>
          <a:p>
            <a:pPr>
              <a:buFont typeface="Wingdings" pitchFamily="2" charset="2"/>
              <a:buNone/>
            </a:pPr>
            <a:r>
              <a:rPr lang="en-US"/>
              <a:t>	Secondary: multiple underlying causes.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Primary Spontaneous Pneumothorax		</a:t>
            </a:r>
          </a:p>
        </p:txBody>
      </p:sp>
      <p:sp>
        <p:nvSpPr>
          <p:cNvPr id="22531" name="Rectangle 3"/>
          <p:cNvSpPr>
            <a:spLocks noGrp="1" noChangeArrowheads="1"/>
          </p:cNvSpPr>
          <p:nvPr>
            <p:ph type="body" idx="1"/>
          </p:nvPr>
        </p:nvSpPr>
        <p:spPr/>
        <p:txBody>
          <a:bodyPr/>
          <a:lstStyle/>
          <a:p>
            <a:pPr>
              <a:lnSpc>
                <a:spcPct val="90000"/>
              </a:lnSpc>
            </a:pPr>
            <a:r>
              <a:rPr lang="en-US" sz="2800"/>
              <a:t>Causes of primary: Evaluation in young healthy patients found many to have subpleural blebs or bullae.</a:t>
            </a:r>
          </a:p>
          <a:p>
            <a:pPr>
              <a:lnSpc>
                <a:spcPct val="90000"/>
              </a:lnSpc>
            </a:pPr>
            <a:r>
              <a:rPr lang="en-US" sz="2800"/>
              <a:t>Peak age early 20’s, rare after age 40.</a:t>
            </a:r>
          </a:p>
          <a:p>
            <a:pPr>
              <a:lnSpc>
                <a:spcPct val="90000"/>
              </a:lnSpc>
            </a:pPr>
            <a:r>
              <a:rPr lang="en-US" sz="2800"/>
              <a:t>Blebs may be related to congenital abnormalities (tall/lean, Marfans), inflammation, and smoking.</a:t>
            </a:r>
          </a:p>
          <a:p>
            <a:pPr>
              <a:lnSpc>
                <a:spcPct val="90000"/>
              </a:lnSpc>
            </a:pPr>
            <a:r>
              <a:rPr lang="en-US" sz="2800"/>
              <a:t>RR of PTX for smokers v. nonsmokers is interesting.</a:t>
            </a:r>
          </a:p>
          <a:p>
            <a:pPr lvl="1">
              <a:lnSpc>
                <a:spcPct val="90000"/>
              </a:lnSpc>
            </a:pPr>
            <a:r>
              <a:rPr lang="en-US" sz="2400"/>
              <a:t>1-12 cigs RR=7, 13-22 cigs RR = 21, &gt;22 cigs RR= 102.</a:t>
            </a:r>
          </a:p>
          <a:p>
            <a:pPr>
              <a:lnSpc>
                <a:spcPct val="90000"/>
              </a:lnSpc>
            </a:pPr>
            <a:endParaRPr lang="en-US" sz="2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Secondary Spontaneous Pneumothorax</a:t>
            </a:r>
          </a:p>
        </p:txBody>
      </p:sp>
      <p:sp>
        <p:nvSpPr>
          <p:cNvPr id="19459" name="Rectangle 3"/>
          <p:cNvSpPr>
            <a:spLocks noGrp="1" noChangeArrowheads="1"/>
          </p:cNvSpPr>
          <p:nvPr>
            <p:ph type="body" idx="1"/>
          </p:nvPr>
        </p:nvSpPr>
        <p:spPr/>
        <p:txBody>
          <a:bodyPr/>
          <a:lstStyle/>
          <a:p>
            <a:r>
              <a:rPr lang="en-US"/>
              <a:t>Differential is large and includes almost every lung disease.</a:t>
            </a:r>
          </a:p>
          <a:p>
            <a:r>
              <a:rPr lang="en-US"/>
              <a:t>Most common causes are COPD or Pneumocystis jiroveci infection in AIDS patients.</a:t>
            </a:r>
          </a:p>
          <a:p>
            <a:r>
              <a:rPr lang="en-US"/>
              <a:t>Other common causes include CF and inpatients with active TB.</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Treatment of Spontaneous Secondary Pneumothorax</a:t>
            </a:r>
          </a:p>
        </p:txBody>
      </p:sp>
      <p:sp>
        <p:nvSpPr>
          <p:cNvPr id="20483" name="Rectangle 3"/>
          <p:cNvSpPr>
            <a:spLocks noGrp="1" noChangeArrowheads="1"/>
          </p:cNvSpPr>
          <p:nvPr>
            <p:ph type="body" idx="1"/>
          </p:nvPr>
        </p:nvSpPr>
        <p:spPr/>
        <p:txBody>
          <a:bodyPr/>
          <a:lstStyle/>
          <a:p>
            <a:r>
              <a:rPr lang="en-US"/>
              <a:t>Initial treatment is tube thoracoscopy</a:t>
            </a:r>
          </a:p>
          <a:p>
            <a:r>
              <a:rPr lang="en-US"/>
              <a:t>Recurrence rate is high in secondary cases and a sclerosing agent is often used. (sclerosing agent cuts rate of recurrence from 50 to 25% over 3 years).</a:t>
            </a:r>
          </a:p>
          <a:p>
            <a:r>
              <a:rPr lang="en-US"/>
              <a:t>Sclerosing agents: doxycycline or talc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Treatment of SSP (spont. Secondary ptx)</a:t>
            </a:r>
          </a:p>
        </p:txBody>
      </p:sp>
      <p:sp>
        <p:nvSpPr>
          <p:cNvPr id="21507" name="Rectangle 3"/>
          <p:cNvSpPr>
            <a:spLocks noGrp="1" noChangeArrowheads="1"/>
          </p:cNvSpPr>
          <p:nvPr>
            <p:ph type="body" idx="1"/>
          </p:nvPr>
        </p:nvSpPr>
        <p:spPr/>
        <p:txBody>
          <a:bodyPr/>
          <a:lstStyle/>
          <a:p>
            <a:r>
              <a:rPr lang="en-US"/>
              <a:t>If lung doesn’t reexpand or if a continuous air leak occurs then a video-assisted thoracoscopy with excision or stapling of blebs and pleurodesis is usually recommended. (pleural abrasion, talc, laser abrasion)</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Workup	</a:t>
            </a:r>
          </a:p>
        </p:txBody>
      </p:sp>
      <p:sp>
        <p:nvSpPr>
          <p:cNvPr id="29699" name="Rectangle 3"/>
          <p:cNvSpPr>
            <a:spLocks noGrp="1" noChangeArrowheads="1"/>
          </p:cNvSpPr>
          <p:nvPr>
            <p:ph type="body" idx="1"/>
          </p:nvPr>
        </p:nvSpPr>
        <p:spPr/>
        <p:txBody>
          <a:bodyPr/>
          <a:lstStyle/>
          <a:p>
            <a:r>
              <a:rPr lang="en-US"/>
              <a:t>CT Chest: small residual pneumothorax, pleural effusion and atelectasis.  </a:t>
            </a:r>
          </a:p>
          <a:p>
            <a:r>
              <a:rPr lang="en-US"/>
              <a:t>VATS procedure with pleural biopsy: Pathology: Malignant Mesothelioma</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Hospital Course since DX</a:t>
            </a:r>
          </a:p>
        </p:txBody>
      </p:sp>
      <p:sp>
        <p:nvSpPr>
          <p:cNvPr id="9219" name="Rectangle 3"/>
          <p:cNvSpPr>
            <a:spLocks noGrp="1" noChangeArrowheads="1"/>
          </p:cNvSpPr>
          <p:nvPr>
            <p:ph type="body" idx="1"/>
          </p:nvPr>
        </p:nvSpPr>
        <p:spPr/>
        <p:txBody>
          <a:bodyPr/>
          <a:lstStyle/>
          <a:p>
            <a:pPr>
              <a:lnSpc>
                <a:spcPct val="90000"/>
              </a:lnSpc>
            </a:pPr>
            <a:r>
              <a:rPr lang="en-US" sz="2800">
                <a:latin typeface="Arial Unicode MS" pitchFamily="34" charset="-128"/>
              </a:rPr>
              <a:t>Chest tube placed X 3.  Failure X 3</a:t>
            </a:r>
          </a:p>
          <a:p>
            <a:pPr>
              <a:lnSpc>
                <a:spcPct val="90000"/>
              </a:lnSpc>
            </a:pPr>
            <a:r>
              <a:rPr lang="en-US" sz="2800">
                <a:latin typeface="Arial Unicode MS" pitchFamily="34" charset="-128"/>
              </a:rPr>
              <a:t>Admitted 3 times over 3 months for procedures to reexpand his right lung.</a:t>
            </a:r>
          </a:p>
          <a:p>
            <a:pPr>
              <a:lnSpc>
                <a:spcPct val="90000"/>
              </a:lnSpc>
            </a:pPr>
            <a:r>
              <a:rPr lang="en-US" sz="2800">
                <a:latin typeface="Arial Unicode MS" pitchFamily="34" charset="-128"/>
              </a:rPr>
              <a:t>First procedure after initial chest tube was VATS with pleurodesis with talc. This was repeated twice.  Then he had an attempt at a Heimlich valve which failed.  Finally he had a right sided thoracotomy with decortication and pleural tenting performed.</a:t>
            </a:r>
          </a:p>
          <a:p>
            <a:pPr>
              <a:lnSpc>
                <a:spcPct val="90000"/>
              </a:lnSpc>
            </a:pPr>
            <a:r>
              <a:rPr lang="en-US" sz="2800">
                <a:latin typeface="Arial Unicode MS" pitchFamily="34" charset="-128"/>
              </a:rPr>
              <a:t>Final procedure was successful and lung has stayed expanded since.</a:t>
            </a:r>
          </a:p>
          <a:p>
            <a:pPr>
              <a:lnSpc>
                <a:spcPct val="90000"/>
              </a:lnSpc>
            </a:pPr>
            <a:endParaRPr lang="en-US" sz="2800">
              <a:latin typeface="Arial Unicode MS"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Malignant Mesothelioma</a:t>
            </a:r>
          </a:p>
        </p:txBody>
      </p:sp>
      <p:sp>
        <p:nvSpPr>
          <p:cNvPr id="17411" name="Rectangle 3"/>
          <p:cNvSpPr>
            <a:spLocks noGrp="1" noChangeArrowheads="1"/>
          </p:cNvSpPr>
          <p:nvPr>
            <p:ph type="body" idx="1"/>
          </p:nvPr>
        </p:nvSpPr>
        <p:spPr/>
        <p:txBody>
          <a:bodyPr/>
          <a:lstStyle/>
          <a:p>
            <a:r>
              <a:rPr lang="en-US"/>
              <a:t>This was final diagnosis in this patient and the cause of his secondary spontaneous pneumothorax.</a:t>
            </a:r>
          </a:p>
          <a:p>
            <a:r>
              <a:rPr lang="en-US"/>
              <a:t>Aggressive tumor of the serosal surfaces.</a:t>
            </a:r>
          </a:p>
          <a:p>
            <a:r>
              <a:rPr lang="en-US"/>
              <a:t>Incidence increasing worldwide, as a result of prior asbestos exposure.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Malignant Mesothelioma</a:t>
            </a:r>
          </a:p>
        </p:txBody>
      </p:sp>
      <p:sp>
        <p:nvSpPr>
          <p:cNvPr id="23555" name="Rectangle 3"/>
          <p:cNvSpPr>
            <a:spLocks noGrp="1" noChangeArrowheads="1"/>
          </p:cNvSpPr>
          <p:nvPr>
            <p:ph type="body" idx="1"/>
          </p:nvPr>
        </p:nvSpPr>
        <p:spPr/>
        <p:txBody>
          <a:bodyPr/>
          <a:lstStyle/>
          <a:p>
            <a:pPr>
              <a:lnSpc>
                <a:spcPct val="90000"/>
              </a:lnSpc>
            </a:pPr>
            <a:r>
              <a:rPr lang="en-US"/>
              <a:t>Recent Review article in NEJM 10/13/05 immediately followed this patients diagnosis.  </a:t>
            </a:r>
          </a:p>
          <a:p>
            <a:pPr>
              <a:lnSpc>
                <a:spcPct val="90000"/>
              </a:lnSpc>
            </a:pPr>
            <a:r>
              <a:rPr lang="en-US"/>
              <a:t>80% of patients are male and usually present with pleural effusion.</a:t>
            </a:r>
          </a:p>
          <a:p>
            <a:pPr>
              <a:lnSpc>
                <a:spcPct val="90000"/>
              </a:lnSpc>
            </a:pPr>
            <a:r>
              <a:rPr lang="en-US"/>
              <a:t>Peak incidence is expected to occur in 10-20 years worldwide.  Although in US it may be already reaching its peak.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Malignant Mesothelioma</a:t>
            </a:r>
          </a:p>
        </p:txBody>
      </p:sp>
      <p:sp>
        <p:nvSpPr>
          <p:cNvPr id="24579" name="Rectangle 3"/>
          <p:cNvSpPr>
            <a:spLocks noGrp="1" noChangeArrowheads="1"/>
          </p:cNvSpPr>
          <p:nvPr>
            <p:ph type="body" idx="1"/>
          </p:nvPr>
        </p:nvSpPr>
        <p:spPr/>
        <p:txBody>
          <a:bodyPr/>
          <a:lstStyle/>
          <a:p>
            <a:r>
              <a:rPr lang="en-US" sz="2800"/>
              <a:t>3 common exposures:</a:t>
            </a:r>
          </a:p>
          <a:p>
            <a:pPr lvl="1"/>
            <a:r>
              <a:rPr lang="en-US" sz="2400"/>
              <a:t>1. People directly exposed at work.  E.g. Miners of blue asbestos.  Playgrounds covered with asbestos tailings.</a:t>
            </a:r>
          </a:p>
          <a:p>
            <a:pPr lvl="1"/>
            <a:r>
              <a:rPr lang="en-US" sz="2400"/>
              <a:t>2. Workers exposed later in the use of asbestos products.  E.g. plumbers, carpenters, defense personnel and installers of insulation.</a:t>
            </a:r>
          </a:p>
          <a:p>
            <a:pPr lvl="1"/>
            <a:r>
              <a:rPr lang="en-US" sz="2400"/>
              <a:t>3. The rest (20-30% of cases) were exposed to end product.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History of Case	</a:t>
            </a:r>
          </a:p>
        </p:txBody>
      </p:sp>
      <p:sp>
        <p:nvSpPr>
          <p:cNvPr id="5123" name="Rectangle 3"/>
          <p:cNvSpPr>
            <a:spLocks noGrp="1" noChangeArrowheads="1"/>
          </p:cNvSpPr>
          <p:nvPr>
            <p:ph type="body" idx="1"/>
          </p:nvPr>
        </p:nvSpPr>
        <p:spPr/>
        <p:txBody>
          <a:bodyPr/>
          <a:lstStyle/>
          <a:p>
            <a:pPr>
              <a:lnSpc>
                <a:spcPct val="90000"/>
              </a:lnSpc>
            </a:pPr>
            <a:r>
              <a:rPr lang="en-US"/>
              <a:t>HPI: 87 yo man who has a fairly benign past history presents with 4 days of SOB.  The Pt. denied fever, chills, night sweats, cough, chest pain, hemoptysis, or prior trauma.  He has no history of cardiopulmonary disease and a very distant h/o 4 years of tobacco use.  On ROS has noted about 10 lbs of wt loss over last 7 months.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Malignant Mesothelioma</a:t>
            </a:r>
          </a:p>
        </p:txBody>
      </p:sp>
      <p:sp>
        <p:nvSpPr>
          <p:cNvPr id="25603" name="Rectangle 3"/>
          <p:cNvSpPr>
            <a:spLocks noGrp="1" noChangeArrowheads="1"/>
          </p:cNvSpPr>
          <p:nvPr>
            <p:ph type="body" idx="1"/>
          </p:nvPr>
        </p:nvSpPr>
        <p:spPr/>
        <p:txBody>
          <a:bodyPr/>
          <a:lstStyle/>
          <a:p>
            <a:pPr>
              <a:lnSpc>
                <a:spcPct val="90000"/>
              </a:lnSpc>
            </a:pPr>
            <a:r>
              <a:rPr lang="en-US"/>
              <a:t>Diagnosis: based on pathology.</a:t>
            </a:r>
          </a:p>
          <a:p>
            <a:pPr>
              <a:lnSpc>
                <a:spcPct val="90000"/>
              </a:lnSpc>
            </a:pPr>
            <a:r>
              <a:rPr lang="en-US"/>
              <a:t>Sometimes difficult to differentiate b/w adenocarcinoma of pleura.</a:t>
            </a:r>
          </a:p>
          <a:p>
            <a:pPr>
              <a:lnSpc>
                <a:spcPct val="90000"/>
              </a:lnSpc>
            </a:pPr>
            <a:r>
              <a:rPr lang="en-US"/>
              <a:t>Serum mesothelin-related protein (SMRP) is elevated in 84% of pts with malignant mesothelioma and &lt;2% of patients with other pulmonary or pleural diseases.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Malignant Mesothelioma</a:t>
            </a:r>
          </a:p>
        </p:txBody>
      </p:sp>
      <p:sp>
        <p:nvSpPr>
          <p:cNvPr id="26627" name="Rectangle 3"/>
          <p:cNvSpPr>
            <a:spLocks noGrp="1" noChangeArrowheads="1"/>
          </p:cNvSpPr>
          <p:nvPr>
            <p:ph type="body" idx="1"/>
          </p:nvPr>
        </p:nvSpPr>
        <p:spPr/>
        <p:txBody>
          <a:bodyPr/>
          <a:lstStyle/>
          <a:p>
            <a:pPr>
              <a:lnSpc>
                <a:spcPct val="90000"/>
              </a:lnSpc>
            </a:pPr>
            <a:r>
              <a:rPr lang="en-US" sz="2800"/>
              <a:t>Median survival from time of diagnosis is 12 months.</a:t>
            </a:r>
          </a:p>
          <a:p>
            <a:pPr>
              <a:lnSpc>
                <a:spcPct val="90000"/>
              </a:lnSpc>
            </a:pPr>
            <a:r>
              <a:rPr lang="en-US" sz="2800"/>
              <a:t>Treatment:</a:t>
            </a:r>
          </a:p>
          <a:p>
            <a:pPr lvl="1">
              <a:lnSpc>
                <a:spcPct val="90000"/>
              </a:lnSpc>
            </a:pPr>
            <a:r>
              <a:rPr lang="en-US" sz="2400"/>
              <a:t>Surgery- for palliation</a:t>
            </a:r>
          </a:p>
          <a:p>
            <a:pPr lvl="1">
              <a:lnSpc>
                <a:spcPct val="90000"/>
              </a:lnSpc>
            </a:pPr>
            <a:r>
              <a:rPr lang="en-US" sz="2400"/>
              <a:t>Chemotherapy- poor response rates.  New trials underway.</a:t>
            </a:r>
          </a:p>
          <a:p>
            <a:pPr lvl="1">
              <a:lnSpc>
                <a:spcPct val="90000"/>
              </a:lnSpc>
            </a:pPr>
            <a:r>
              <a:rPr lang="en-US" sz="2400"/>
              <a:t>Radiation- not effective for tx.  Only for palliation of chest wall pain.</a:t>
            </a:r>
          </a:p>
          <a:p>
            <a:pPr lvl="1">
              <a:lnSpc>
                <a:spcPct val="90000"/>
              </a:lnSpc>
            </a:pPr>
            <a:r>
              <a:rPr lang="en-US" sz="2400"/>
              <a:t>Current research on gene therapy, and antiangiogenic agents.  Gemcitabine (apoptosis inducing agent) shows promising results in animal trials.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Malignant Mesothelioma</a:t>
            </a:r>
          </a:p>
        </p:txBody>
      </p:sp>
      <p:sp>
        <p:nvSpPr>
          <p:cNvPr id="27651" name="Rectangle 3"/>
          <p:cNvSpPr>
            <a:spLocks noGrp="1" noChangeArrowheads="1"/>
          </p:cNvSpPr>
          <p:nvPr>
            <p:ph type="body" idx="1"/>
          </p:nvPr>
        </p:nvSpPr>
        <p:spPr/>
        <p:txBody>
          <a:bodyPr/>
          <a:lstStyle/>
          <a:p>
            <a:pPr>
              <a:lnSpc>
                <a:spcPct val="90000"/>
              </a:lnSpc>
            </a:pPr>
            <a:r>
              <a:rPr lang="en-US"/>
              <a:t>Palliation</a:t>
            </a:r>
          </a:p>
          <a:p>
            <a:pPr lvl="1">
              <a:lnSpc>
                <a:spcPct val="90000"/>
              </a:lnSpc>
            </a:pPr>
            <a:r>
              <a:rPr lang="en-US"/>
              <a:t>Treat recurrent pleural effusions with removal of fluid and talk or surgical pleurodesis.</a:t>
            </a:r>
          </a:p>
          <a:p>
            <a:pPr lvl="1">
              <a:lnSpc>
                <a:spcPct val="90000"/>
              </a:lnSpc>
            </a:pPr>
            <a:r>
              <a:rPr lang="en-US"/>
              <a:t>Treat pain with multiple modalities.  Often patients have somatic, neuropathic and visceral pain and combining narcotics with NSAIDS and possibly and anticonvulsant is reasonable approach.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Patient treatment	</a:t>
            </a:r>
          </a:p>
        </p:txBody>
      </p:sp>
      <p:sp>
        <p:nvSpPr>
          <p:cNvPr id="30723" name="Rectangle 3"/>
          <p:cNvSpPr>
            <a:spLocks noGrp="1" noChangeArrowheads="1"/>
          </p:cNvSpPr>
          <p:nvPr>
            <p:ph type="body" idx="1"/>
          </p:nvPr>
        </p:nvSpPr>
        <p:spPr/>
        <p:txBody>
          <a:bodyPr/>
          <a:lstStyle/>
          <a:p>
            <a:r>
              <a:rPr lang="en-US"/>
              <a:t>Because of lack of symptoms referable to his mesothelioma, his advanced age and the fact that the best therapy has already been attempted (decortication) no current plans for chemotherapy for this patient.</a:t>
            </a:r>
          </a:p>
          <a:p>
            <a:r>
              <a:rPr lang="en-US"/>
              <a:t>Current status:  Enjoying the sun with his wife in Arizona.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References	</a:t>
            </a:r>
          </a:p>
        </p:txBody>
      </p:sp>
      <p:sp>
        <p:nvSpPr>
          <p:cNvPr id="28675" name="Rectangle 3"/>
          <p:cNvSpPr>
            <a:spLocks noGrp="1" noChangeArrowheads="1"/>
          </p:cNvSpPr>
          <p:nvPr>
            <p:ph type="body" idx="1"/>
          </p:nvPr>
        </p:nvSpPr>
        <p:spPr/>
        <p:txBody>
          <a:bodyPr/>
          <a:lstStyle/>
          <a:p>
            <a:r>
              <a:rPr lang="en-US"/>
              <a:t>Robinson and Lake. Advances in Malignant Mesothelioma NEJM, Oct. 13, 2005, 353;14</a:t>
            </a:r>
          </a:p>
          <a:p>
            <a:r>
              <a:rPr lang="en-US"/>
              <a:t>Mason: Murray and Nadels Textbook of Respiratory Medicine, 4</a:t>
            </a:r>
            <a:r>
              <a:rPr lang="en-US" baseline="30000"/>
              <a:t>th</a:t>
            </a:r>
            <a:r>
              <a:rPr lang="en-US"/>
              <a:t> ed., 2005</a:t>
            </a:r>
          </a:p>
          <a:p>
            <a:r>
              <a:rPr lang="en-US"/>
              <a:t>Sahn, SA, Heffner, JE. Spontaneous Pneumothorax NEJM, 2000; 342:868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 		</a:t>
            </a:r>
          </a:p>
        </p:txBody>
      </p:sp>
      <p:sp>
        <p:nvSpPr>
          <p:cNvPr id="6147" name="Rectangle 3"/>
          <p:cNvSpPr>
            <a:spLocks noGrp="1" noChangeArrowheads="1"/>
          </p:cNvSpPr>
          <p:nvPr>
            <p:ph type="body" idx="1"/>
          </p:nvPr>
        </p:nvSpPr>
        <p:spPr/>
        <p:txBody>
          <a:bodyPr/>
          <a:lstStyle/>
          <a:p>
            <a:r>
              <a:rPr lang="en-US"/>
              <a:t>PMH: </a:t>
            </a:r>
          </a:p>
          <a:p>
            <a:pPr lvl="1"/>
            <a:r>
              <a:rPr lang="en-US"/>
              <a:t>TIA 10 yo s/p left CEA</a:t>
            </a:r>
          </a:p>
          <a:p>
            <a:pPr lvl="1"/>
            <a:r>
              <a:rPr lang="en-US"/>
              <a:t>Colon polyps s/p last colonoscopy 04 (nl)</a:t>
            </a:r>
          </a:p>
          <a:p>
            <a:pPr lvl="1"/>
            <a:r>
              <a:rPr lang="en-US"/>
              <a:t>Spinal stenosis s/p surgical intervention</a:t>
            </a:r>
          </a:p>
          <a:p>
            <a:pPr lvl="1"/>
            <a:r>
              <a:rPr lang="en-US"/>
              <a:t>BPH</a:t>
            </a:r>
          </a:p>
          <a:p>
            <a:pPr lvl="1"/>
            <a:r>
              <a:rPr lang="en-US"/>
              <a:t>Diverticulosis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 </a:t>
            </a:r>
          </a:p>
        </p:txBody>
      </p:sp>
      <p:sp>
        <p:nvSpPr>
          <p:cNvPr id="7171" name="Rectangle 3"/>
          <p:cNvSpPr>
            <a:spLocks noGrp="1" noChangeArrowheads="1"/>
          </p:cNvSpPr>
          <p:nvPr>
            <p:ph type="body" sz="half" idx="1"/>
          </p:nvPr>
        </p:nvSpPr>
        <p:spPr/>
        <p:txBody>
          <a:bodyPr/>
          <a:lstStyle/>
          <a:p>
            <a:r>
              <a:rPr lang="en-US"/>
              <a:t>SH: lives in Middleton with wife on a farm.  Nonsmoker for &gt;50y, no ETOH, worked as a farmer all his life</a:t>
            </a:r>
          </a:p>
        </p:txBody>
      </p:sp>
      <p:sp>
        <p:nvSpPr>
          <p:cNvPr id="7172" name="Rectangle 4"/>
          <p:cNvSpPr>
            <a:spLocks noGrp="1" noChangeArrowheads="1"/>
          </p:cNvSpPr>
          <p:nvPr>
            <p:ph type="body" sz="half" idx="2"/>
          </p:nvPr>
        </p:nvSpPr>
        <p:spPr/>
        <p:txBody>
          <a:bodyPr/>
          <a:lstStyle/>
          <a:p>
            <a:r>
              <a:rPr lang="en-US"/>
              <a:t>FH: no h/o lung disease.  Noncontributory.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Physical Exam</a:t>
            </a:r>
          </a:p>
        </p:txBody>
      </p:sp>
      <p:sp>
        <p:nvSpPr>
          <p:cNvPr id="8195" name="Rectangle 3"/>
          <p:cNvSpPr>
            <a:spLocks noGrp="1" noChangeArrowheads="1"/>
          </p:cNvSpPr>
          <p:nvPr>
            <p:ph type="body" idx="1"/>
          </p:nvPr>
        </p:nvSpPr>
        <p:spPr/>
        <p:txBody>
          <a:bodyPr/>
          <a:lstStyle/>
          <a:p>
            <a:r>
              <a:rPr lang="en-US"/>
              <a:t>Pleasant man in NAD, RA pox. 94 %. Afebrile.</a:t>
            </a:r>
          </a:p>
          <a:p>
            <a:r>
              <a:rPr lang="en-US"/>
              <a:t>Lungs: decreased breath sounds in entire right lung field.  Hyperresonant right lung field on percussion.</a:t>
            </a:r>
          </a:p>
          <a:p>
            <a:r>
              <a:rPr lang="en-US"/>
              <a:t>Chest: no evidence of trauma.</a:t>
            </a:r>
          </a:p>
          <a:p>
            <a:r>
              <a:rPr lang="en-US"/>
              <a:t>CV:  tachycardic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rvJPEGap"/>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srvJPEG"/>
          <p:cNvPicPr>
            <a:picLocks noChangeAspect="1" noChangeArrowheads="1"/>
          </p:cNvPicPr>
          <p:nvPr/>
        </p:nvPicPr>
        <p:blipFill>
          <a:blip r:embed="rId2"/>
          <a:srcRect/>
          <a:stretch>
            <a:fillRect/>
          </a:stretch>
        </p:blipFill>
        <p:spPr bwMode="auto">
          <a:xfrm>
            <a:off x="1219200" y="0"/>
            <a:ext cx="6934200"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Dx: Spontaneous Pneumothorax		</a:t>
            </a:r>
          </a:p>
        </p:txBody>
      </p:sp>
      <p:sp>
        <p:nvSpPr>
          <p:cNvPr id="14339" name="Rectangle 3"/>
          <p:cNvSpPr>
            <a:spLocks noGrp="1" noChangeArrowheads="1"/>
          </p:cNvSpPr>
          <p:nvPr>
            <p:ph type="body" idx="1"/>
          </p:nvPr>
        </p:nvSpPr>
        <p:spPr/>
        <p:txBody>
          <a:bodyPr/>
          <a:lstStyle/>
          <a:p>
            <a:r>
              <a:rPr lang="en-US"/>
              <a:t>Pt. was transferred to ED at UW and had a Cook catheter inserted without complication and patient admitted for further evaluation.</a:t>
            </a:r>
          </a:p>
          <a:p>
            <a:r>
              <a:rPr lang="en-US"/>
              <a:t>Next step was to determine etiology and keep lung expanded.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Spontaneous Pneumothorax	</a:t>
            </a:r>
          </a:p>
        </p:txBody>
      </p:sp>
      <p:sp>
        <p:nvSpPr>
          <p:cNvPr id="16387" name="Rectangle 3"/>
          <p:cNvSpPr>
            <a:spLocks noGrp="1" noChangeArrowheads="1"/>
          </p:cNvSpPr>
          <p:nvPr>
            <p:ph type="body" idx="1"/>
          </p:nvPr>
        </p:nvSpPr>
        <p:spPr/>
        <p:txBody>
          <a:bodyPr/>
          <a:lstStyle/>
          <a:p>
            <a:r>
              <a:rPr lang="en-US" sz="2800"/>
              <a:t>Definition: No preexisting obvious cause, as compared to traumatic pneumothorax or iatrogenic pneumothorax.</a:t>
            </a:r>
          </a:p>
          <a:p>
            <a:r>
              <a:rPr lang="en-US" sz="2800"/>
              <a:t>Iatrogenic may be more common than spontaneous. In one study at the VA in Long Beach, CA over 5 years there were 108 iatrogenic versus 90 spontaneous pneumothoraces.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2666</TotalTime>
  <Words>992</Words>
  <Application>Microsoft PowerPoint</Application>
  <PresentationFormat>On-screen Show (4:3)</PresentationFormat>
  <Paragraphs>88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Times New Roman</vt:lpstr>
      <vt:lpstr>Tahoma</vt:lpstr>
      <vt:lpstr>Wingdings</vt:lpstr>
      <vt:lpstr>Arial Unicode MS</vt:lpstr>
      <vt:lpstr>Blends</vt:lpstr>
      <vt:lpstr> </vt:lpstr>
      <vt:lpstr>History of Case </vt:lpstr>
      <vt:lpstr>   </vt:lpstr>
      <vt:lpstr> </vt:lpstr>
      <vt:lpstr>Physical Exam</vt:lpstr>
      <vt:lpstr>Slide 6</vt:lpstr>
      <vt:lpstr>Slide 7</vt:lpstr>
      <vt:lpstr>Dx: Spontaneous Pneumothorax  </vt:lpstr>
      <vt:lpstr>Spontaneous Pneumothorax </vt:lpstr>
      <vt:lpstr>Spontaneous pneumothorax </vt:lpstr>
      <vt:lpstr>Primary Spontaneous Pneumothorax  </vt:lpstr>
      <vt:lpstr>Secondary Spontaneous Pneumothorax</vt:lpstr>
      <vt:lpstr>Treatment of Spontaneous Secondary Pneumothorax</vt:lpstr>
      <vt:lpstr>Treatment of SSP (spont. Secondary ptx)</vt:lpstr>
      <vt:lpstr>Workup </vt:lpstr>
      <vt:lpstr>Hospital Course since DX</vt:lpstr>
      <vt:lpstr>Malignant Mesothelioma</vt:lpstr>
      <vt:lpstr>Malignant Mesothelioma</vt:lpstr>
      <vt:lpstr>Malignant Mesothelioma</vt:lpstr>
      <vt:lpstr>Malignant Mesothelioma</vt:lpstr>
      <vt:lpstr>Malignant Mesothelioma</vt:lpstr>
      <vt:lpstr>Malignant Mesothelioma</vt:lpstr>
      <vt:lpstr>Patient treatment </vt:lpstr>
      <vt:lpstr>References </vt:lpstr>
    </vt:vector>
  </TitlesOfParts>
  <Company>University of Wisconsin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Spontaneous Pneumothorax</dc:title>
  <dc:creator>Peter D. Newcomer</dc:creator>
  <cp:lastModifiedBy>Azar</cp:lastModifiedBy>
  <cp:revision>4</cp:revision>
  <dcterms:created xsi:type="dcterms:W3CDTF">2006-02-04T18:55:45Z</dcterms:created>
  <dcterms:modified xsi:type="dcterms:W3CDTF">2015-12-30T10:14:18Z</dcterms:modified>
</cp:coreProperties>
</file>